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Arimo Bold Italics" panose="020B0604020202020204" charset="0"/>
      <p:regular r:id="rId16"/>
    </p:embeddedFont>
    <p:embeddedFont>
      <p:font typeface="Bree Serif" panose="020B0604020202020204" charset="0"/>
      <p:regular r:id="rId17"/>
    </p:embeddedFont>
    <p:embeddedFont>
      <p:font typeface="Calibri" panose="020F0502020204030204" pitchFamily="34" charset="0"/>
      <p:regular r:id="rId18"/>
      <p:bold r:id="rId19"/>
      <p:italic r:id="rId20"/>
      <p:boldItalic r:id="rId21"/>
    </p:embeddedFont>
    <p:embeddedFont>
      <p:font typeface="Cheddar" panose="020B0604020202020204" charset="0"/>
      <p:regular r:id="rId22"/>
    </p:embeddedFont>
    <p:embeddedFont>
      <p:font typeface="Open Sans" panose="020B0604020202020204" charset="0"/>
      <p:regular r:id="rId23"/>
    </p:embeddedFont>
    <p:embeddedFont>
      <p:font typeface="Open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chat.openai.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7.xml"/><Relationship Id="rId4" Type="http://schemas.openxmlformats.org/officeDocument/2006/relationships/hyperlink" Target="https://www.youtube.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700" b="-4700"/>
            </a:stretch>
          </a:blipFill>
        </p:spPr>
      </p:sp>
      <p:grpSp>
        <p:nvGrpSpPr>
          <p:cNvPr id="3" name="Group 3"/>
          <p:cNvGrpSpPr/>
          <p:nvPr/>
        </p:nvGrpSpPr>
        <p:grpSpPr>
          <a:xfrm>
            <a:off x="0" y="10356"/>
            <a:ext cx="18288000" cy="10276644"/>
            <a:chOff x="0" y="0"/>
            <a:chExt cx="4816593" cy="2706606"/>
          </a:xfrm>
        </p:grpSpPr>
        <p:sp>
          <p:nvSpPr>
            <p:cNvPr id="4" name="Freeform 4"/>
            <p:cNvSpPr/>
            <p:nvPr/>
          </p:nvSpPr>
          <p:spPr>
            <a:xfrm>
              <a:off x="0" y="0"/>
              <a:ext cx="4816592" cy="2706606"/>
            </a:xfrm>
            <a:custGeom>
              <a:avLst/>
              <a:gdLst/>
              <a:ahLst/>
              <a:cxnLst/>
              <a:rect l="l" t="t" r="r" b="b"/>
              <a:pathLst>
                <a:path w="4816592" h="2706606">
                  <a:moveTo>
                    <a:pt x="0" y="0"/>
                  </a:moveTo>
                  <a:lnTo>
                    <a:pt x="4816592" y="0"/>
                  </a:lnTo>
                  <a:lnTo>
                    <a:pt x="4816592" y="2706606"/>
                  </a:lnTo>
                  <a:lnTo>
                    <a:pt x="0" y="2706606"/>
                  </a:lnTo>
                  <a:close/>
                </a:path>
              </a:pathLst>
            </a:custGeom>
            <a:solidFill>
              <a:srgbClr val="0A0706">
                <a:alpha val="62745"/>
              </a:srgbClr>
            </a:solidFill>
          </p:spPr>
        </p:sp>
        <p:sp>
          <p:nvSpPr>
            <p:cNvPr id="5" name="TextBox 5"/>
            <p:cNvSpPr txBox="1"/>
            <p:nvPr/>
          </p:nvSpPr>
          <p:spPr>
            <a:xfrm>
              <a:off x="0" y="-38100"/>
              <a:ext cx="4816593" cy="274470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806081" y="0"/>
            <a:ext cx="2481919" cy="2985767"/>
          </a:xfrm>
          <a:custGeom>
            <a:avLst/>
            <a:gdLst/>
            <a:ahLst/>
            <a:cxnLst/>
            <a:rect l="l" t="t" r="r" b="b"/>
            <a:pathLst>
              <a:path w="2481919" h="2985767">
                <a:moveTo>
                  <a:pt x="0" y="0"/>
                </a:moveTo>
                <a:lnTo>
                  <a:pt x="2481919" y="0"/>
                </a:lnTo>
                <a:lnTo>
                  <a:pt x="2481919" y="2985767"/>
                </a:lnTo>
                <a:lnTo>
                  <a:pt x="0" y="2985767"/>
                </a:lnTo>
                <a:lnTo>
                  <a:pt x="0" y="0"/>
                </a:lnTo>
                <a:close/>
              </a:path>
            </a:pathLst>
          </a:custGeom>
          <a:blipFill>
            <a:blip r:embed="rId3"/>
            <a:stretch>
              <a:fillRect/>
            </a:stretch>
          </a:blipFill>
        </p:spPr>
      </p:sp>
      <p:sp>
        <p:nvSpPr>
          <p:cNvPr id="7" name="TextBox 7"/>
          <p:cNvSpPr txBox="1"/>
          <p:nvPr/>
        </p:nvSpPr>
        <p:spPr>
          <a:xfrm>
            <a:off x="581439" y="281012"/>
            <a:ext cx="13306444" cy="4316780"/>
          </a:xfrm>
          <a:prstGeom prst="rect">
            <a:avLst/>
          </a:prstGeom>
        </p:spPr>
        <p:txBody>
          <a:bodyPr lIns="0" tIns="0" rIns="0" bIns="0" rtlCol="0" anchor="t">
            <a:spAutoFit/>
          </a:bodyPr>
          <a:lstStyle/>
          <a:p>
            <a:pPr marL="0" lvl="0" indent="0" algn="l">
              <a:lnSpc>
                <a:spcPts val="19630"/>
              </a:lnSpc>
            </a:pPr>
            <a:r>
              <a:rPr lang="en-US" sz="17070" spc="631">
                <a:solidFill>
                  <a:srgbClr val="66DCEF"/>
                </a:solidFill>
                <a:latin typeface="Cheddar"/>
                <a:ea typeface="Cheddar"/>
                <a:cs typeface="Cheddar"/>
                <a:sym typeface="Cheddar"/>
              </a:rPr>
              <a:t>VETCARE360</a:t>
            </a:r>
          </a:p>
          <a:p>
            <a:pPr marL="0" lvl="0" indent="0" algn="l">
              <a:lnSpc>
                <a:spcPts val="5503"/>
              </a:lnSpc>
            </a:pPr>
            <a:r>
              <a:rPr lang="en-US" sz="6399" u="none" spc="236">
                <a:solidFill>
                  <a:srgbClr val="D9D9D9"/>
                </a:solidFill>
                <a:latin typeface="Cheddar"/>
                <a:ea typeface="Cheddar"/>
                <a:cs typeface="Cheddar"/>
                <a:sym typeface="Cheddar"/>
              </a:rPr>
              <a:t>     UNE APPLICATION DESKTOP JAVA  POUR</a:t>
            </a:r>
          </a:p>
          <a:p>
            <a:pPr marL="0" lvl="0" indent="0" algn="l">
              <a:lnSpc>
                <a:spcPts val="5503"/>
              </a:lnSpc>
            </a:pPr>
            <a:r>
              <a:rPr lang="en-US" sz="6399" u="none" spc="236">
                <a:solidFill>
                  <a:srgbClr val="D9D9D9"/>
                </a:solidFill>
                <a:latin typeface="Cheddar"/>
                <a:ea typeface="Cheddar"/>
                <a:cs typeface="Cheddar"/>
                <a:sym typeface="Cheddar"/>
              </a:rPr>
              <a:t>    LA GESTION D’UNE CLINIQUE VÉTÉRINAIRE</a:t>
            </a:r>
          </a:p>
        </p:txBody>
      </p:sp>
      <p:sp>
        <p:nvSpPr>
          <p:cNvPr id="8" name="TextBox 8"/>
          <p:cNvSpPr txBox="1"/>
          <p:nvPr/>
        </p:nvSpPr>
        <p:spPr>
          <a:xfrm>
            <a:off x="581439" y="7101769"/>
            <a:ext cx="6209759" cy="1646425"/>
          </a:xfrm>
          <a:prstGeom prst="rect">
            <a:avLst/>
          </a:prstGeom>
        </p:spPr>
        <p:txBody>
          <a:bodyPr lIns="0" tIns="0" rIns="0" bIns="0" rtlCol="0" anchor="t">
            <a:spAutoFit/>
          </a:bodyPr>
          <a:lstStyle/>
          <a:p>
            <a:pPr algn="l">
              <a:lnSpc>
                <a:spcPts val="3649"/>
              </a:lnSpc>
            </a:pPr>
            <a:r>
              <a:rPr lang="en-US" sz="3379" b="1" i="1" u="sng" spc="125">
                <a:solidFill>
                  <a:srgbClr val="D8CEA2"/>
                </a:solidFill>
                <a:latin typeface="Arimo Bold Italics"/>
                <a:ea typeface="Arimo Bold Italics"/>
                <a:cs typeface="Arimo Bold Italics"/>
                <a:sym typeface="Arimo Bold Italics"/>
              </a:rPr>
              <a:t>Présenté par </a:t>
            </a:r>
            <a:r>
              <a:rPr lang="en-US" sz="3379" u="sng" spc="125">
                <a:solidFill>
                  <a:srgbClr val="BBAAAA"/>
                </a:solidFill>
                <a:latin typeface="Arimo"/>
                <a:ea typeface="Arimo"/>
                <a:cs typeface="Arimo"/>
                <a:sym typeface="Arimo"/>
              </a:rPr>
              <a:t>:</a:t>
            </a:r>
          </a:p>
          <a:p>
            <a:pPr algn="l">
              <a:lnSpc>
                <a:spcPts val="2027"/>
              </a:lnSpc>
            </a:pPr>
            <a:endParaRPr lang="en-US" sz="3379" u="sng" spc="125">
              <a:solidFill>
                <a:srgbClr val="BBAAAA"/>
              </a:solidFill>
              <a:latin typeface="Arimo"/>
              <a:ea typeface="Arimo"/>
              <a:cs typeface="Arimo"/>
              <a:sym typeface="Arimo"/>
            </a:endParaRPr>
          </a:p>
          <a:p>
            <a:pPr algn="l">
              <a:lnSpc>
                <a:spcPts val="3581"/>
              </a:lnSpc>
            </a:pPr>
            <a:r>
              <a:rPr lang="en-US" sz="3379" spc="125">
                <a:solidFill>
                  <a:srgbClr val="FFFFFF"/>
                </a:solidFill>
                <a:latin typeface="Arimo"/>
                <a:ea typeface="Arimo"/>
                <a:cs typeface="Arimo"/>
                <a:sym typeface="Arimo"/>
              </a:rPr>
              <a:t>     </a:t>
            </a:r>
            <a:r>
              <a:rPr lang="en-US" sz="3379" b="1" spc="125">
                <a:solidFill>
                  <a:srgbClr val="FFFFFF"/>
                </a:solidFill>
                <a:latin typeface="Arimo Bold"/>
                <a:ea typeface="Arimo Bold"/>
                <a:cs typeface="Arimo Bold"/>
                <a:sym typeface="Arimo Bold"/>
              </a:rPr>
              <a:t>- Norhane Ramzi</a:t>
            </a:r>
          </a:p>
          <a:p>
            <a:pPr marL="0" lvl="0" indent="0" algn="ctr">
              <a:lnSpc>
                <a:spcPts val="3581"/>
              </a:lnSpc>
            </a:pPr>
            <a:r>
              <a:rPr lang="en-US" sz="3379" b="1" spc="125">
                <a:solidFill>
                  <a:srgbClr val="FFFFFF"/>
                </a:solidFill>
                <a:latin typeface="Arimo Bold"/>
                <a:ea typeface="Arimo Bold"/>
                <a:cs typeface="Arimo Bold"/>
                <a:sym typeface="Arimo Bold"/>
              </a:rPr>
              <a:t>     - Mohamed Aymane Jlida</a:t>
            </a:r>
            <a:r>
              <a:rPr lang="en-US" sz="3379" spc="125">
                <a:solidFill>
                  <a:srgbClr val="FFFFFF"/>
                </a:solidFill>
                <a:latin typeface="Arimo"/>
                <a:ea typeface="Arimo"/>
                <a:cs typeface="Arimo"/>
                <a:sym typeface="Arimo"/>
              </a:rPr>
              <a:t> </a:t>
            </a:r>
          </a:p>
        </p:txBody>
      </p:sp>
      <p:sp>
        <p:nvSpPr>
          <p:cNvPr id="9" name="TextBox 9"/>
          <p:cNvSpPr txBox="1"/>
          <p:nvPr/>
        </p:nvSpPr>
        <p:spPr>
          <a:xfrm>
            <a:off x="11408357" y="7370463"/>
            <a:ext cx="6542230" cy="1213812"/>
          </a:xfrm>
          <a:prstGeom prst="rect">
            <a:avLst/>
          </a:prstGeom>
        </p:spPr>
        <p:txBody>
          <a:bodyPr lIns="0" tIns="0" rIns="0" bIns="0" rtlCol="0" anchor="t">
            <a:spAutoFit/>
          </a:bodyPr>
          <a:lstStyle/>
          <a:p>
            <a:pPr algn="l">
              <a:lnSpc>
                <a:spcPts val="3065"/>
              </a:lnSpc>
            </a:pPr>
            <a:r>
              <a:rPr lang="en-US" sz="3831" spc="141">
                <a:solidFill>
                  <a:srgbClr val="FFFFFF"/>
                </a:solidFill>
                <a:latin typeface="Arimo"/>
                <a:ea typeface="Arimo"/>
                <a:cs typeface="Arimo"/>
                <a:sym typeface="Arimo"/>
              </a:rPr>
              <a:t> </a:t>
            </a:r>
            <a:r>
              <a:rPr lang="en-US" sz="3831" b="1" i="1" u="sng" spc="141">
                <a:solidFill>
                  <a:srgbClr val="D8CEA2"/>
                </a:solidFill>
                <a:latin typeface="Arimo Bold Italics"/>
                <a:ea typeface="Arimo Bold Italics"/>
                <a:cs typeface="Arimo Bold Italics"/>
                <a:sym typeface="Arimo Bold Italics"/>
              </a:rPr>
              <a:t>Encadré par :</a:t>
            </a:r>
            <a:r>
              <a:rPr lang="en-US" sz="3831" u="sng" spc="141">
                <a:solidFill>
                  <a:srgbClr val="D8CEA2"/>
                </a:solidFill>
                <a:latin typeface="Arimo"/>
                <a:ea typeface="Arimo"/>
                <a:cs typeface="Arimo"/>
                <a:sym typeface="Arimo"/>
              </a:rPr>
              <a:t> </a:t>
            </a:r>
          </a:p>
          <a:p>
            <a:pPr algn="l">
              <a:lnSpc>
                <a:spcPts val="3065"/>
              </a:lnSpc>
            </a:pPr>
            <a:endParaRPr lang="en-US" sz="3831" u="sng" spc="141">
              <a:solidFill>
                <a:srgbClr val="D8CEA2"/>
              </a:solidFill>
              <a:latin typeface="Arimo"/>
              <a:ea typeface="Arimo"/>
              <a:cs typeface="Arimo"/>
              <a:sym typeface="Arimo"/>
            </a:endParaRPr>
          </a:p>
          <a:p>
            <a:pPr algn="l">
              <a:lnSpc>
                <a:spcPts val="3065"/>
              </a:lnSpc>
            </a:pPr>
            <a:r>
              <a:rPr lang="en-US" sz="3831" spc="141">
                <a:solidFill>
                  <a:srgbClr val="FFFFFF"/>
                </a:solidFill>
                <a:latin typeface="Arimo"/>
                <a:ea typeface="Arimo"/>
                <a:cs typeface="Arimo"/>
                <a:sym typeface="Arimo"/>
              </a:rPr>
              <a:t>       </a:t>
            </a:r>
            <a:r>
              <a:rPr lang="en-US" sz="3831" b="1" spc="141">
                <a:solidFill>
                  <a:srgbClr val="FFFFFF"/>
                </a:solidFill>
                <a:latin typeface="Arimo Bold"/>
                <a:ea typeface="Arimo Bold"/>
                <a:cs typeface="Arimo Bold"/>
                <a:sym typeface="Arimo Bold"/>
              </a:rPr>
              <a:t>- MR. Esbai Redouane</a:t>
            </a:r>
          </a:p>
        </p:txBody>
      </p:sp>
      <p:sp>
        <p:nvSpPr>
          <p:cNvPr id="10" name="TextBox 10"/>
          <p:cNvSpPr txBox="1"/>
          <p:nvPr/>
        </p:nvSpPr>
        <p:spPr>
          <a:xfrm>
            <a:off x="6554848" y="9578955"/>
            <a:ext cx="5178303" cy="401726"/>
          </a:xfrm>
          <a:prstGeom prst="rect">
            <a:avLst/>
          </a:prstGeom>
        </p:spPr>
        <p:txBody>
          <a:bodyPr lIns="0" tIns="0" rIns="0" bIns="0" rtlCol="0" anchor="t">
            <a:spAutoFit/>
          </a:bodyPr>
          <a:lstStyle/>
          <a:p>
            <a:pPr algn="ctr">
              <a:lnSpc>
                <a:spcPts val="2941"/>
              </a:lnSpc>
              <a:spcBef>
                <a:spcPct val="0"/>
              </a:spcBef>
            </a:pPr>
            <a:r>
              <a:rPr lang="en-US" sz="2775" spc="102">
                <a:solidFill>
                  <a:srgbClr val="BBAAAA"/>
                </a:solidFill>
                <a:latin typeface="Arimo"/>
                <a:ea typeface="Arimo"/>
                <a:cs typeface="Arimo"/>
                <a:sym typeface="Arimo"/>
              </a:rPr>
              <a:t>Année universitaire 2024-202</a:t>
            </a:r>
            <a:r>
              <a:rPr lang="en-US" sz="2775" spc="102">
                <a:solidFill>
                  <a:srgbClr val="CBCACA"/>
                </a:solidFill>
                <a:latin typeface="Arimo"/>
                <a:ea typeface="Arimo"/>
                <a:cs typeface="Arimo"/>
                <a:sym typeface="Arimo"/>
              </a:rPr>
              <a:t>5</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TextBox 2"/>
          <p:cNvSpPr txBox="1"/>
          <p:nvPr/>
        </p:nvSpPr>
        <p:spPr>
          <a:xfrm>
            <a:off x="16232943"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10</a:t>
            </a:r>
          </a:p>
        </p:txBody>
      </p:sp>
      <p:sp>
        <p:nvSpPr>
          <p:cNvPr id="3" name="TextBox 3"/>
          <p:cNvSpPr txBox="1"/>
          <p:nvPr/>
        </p:nvSpPr>
        <p:spPr>
          <a:xfrm>
            <a:off x="1632156" y="657225"/>
            <a:ext cx="14891299" cy="2847846"/>
          </a:xfrm>
          <a:prstGeom prst="rect">
            <a:avLst/>
          </a:prstGeom>
        </p:spPr>
        <p:txBody>
          <a:bodyPr lIns="0" tIns="0" rIns="0" bIns="0" rtlCol="0" anchor="t">
            <a:spAutoFit/>
          </a:bodyPr>
          <a:lstStyle/>
          <a:p>
            <a:pPr algn="ctr">
              <a:lnSpc>
                <a:spcPts val="13581"/>
              </a:lnSpc>
            </a:pPr>
            <a:r>
              <a:rPr lang="en-US" sz="9700">
                <a:solidFill>
                  <a:srgbClr val="7AECFF"/>
                </a:solidFill>
                <a:latin typeface="Cheddar"/>
                <a:ea typeface="Cheddar"/>
                <a:cs typeface="Cheddar"/>
                <a:sym typeface="Cheddar"/>
              </a:rPr>
              <a:t>CONCLUSION</a:t>
            </a:r>
          </a:p>
          <a:p>
            <a:pPr algn="ctr">
              <a:lnSpc>
                <a:spcPts val="7432"/>
              </a:lnSpc>
            </a:pPr>
            <a:endParaRPr lang="en-US" sz="9700">
              <a:solidFill>
                <a:srgbClr val="7AECFF"/>
              </a:solidFill>
              <a:latin typeface="Cheddar"/>
              <a:ea typeface="Cheddar"/>
              <a:cs typeface="Cheddar"/>
              <a:sym typeface="Cheddar"/>
            </a:endParaRPr>
          </a:p>
        </p:txBody>
      </p:sp>
      <p:sp>
        <p:nvSpPr>
          <p:cNvPr id="4" name="TextBox 4"/>
          <p:cNvSpPr txBox="1"/>
          <p:nvPr/>
        </p:nvSpPr>
        <p:spPr>
          <a:xfrm>
            <a:off x="3318794" y="3428871"/>
            <a:ext cx="12706237" cy="4939641"/>
          </a:xfrm>
          <a:prstGeom prst="rect">
            <a:avLst/>
          </a:prstGeom>
        </p:spPr>
        <p:txBody>
          <a:bodyPr lIns="0" tIns="0" rIns="0" bIns="0" rtlCol="0" anchor="t">
            <a:spAutoFit/>
          </a:bodyPr>
          <a:lstStyle/>
          <a:p>
            <a:pPr algn="just">
              <a:lnSpc>
                <a:spcPts val="4936"/>
              </a:lnSpc>
              <a:spcBef>
                <a:spcPct val="0"/>
              </a:spcBef>
            </a:pPr>
            <a:r>
              <a:rPr lang="en-US" sz="3525">
                <a:solidFill>
                  <a:srgbClr val="FFFFFF"/>
                </a:solidFill>
                <a:latin typeface="Bree Serif"/>
                <a:ea typeface="Bree Serif"/>
                <a:cs typeface="Bree Serif"/>
                <a:sym typeface="Bree Serif"/>
              </a:rPr>
              <a:t>En conclusion, VetCare 360 constitue une solution complète et efficace pour la gestion des cliniques vétérinaires.Nous avons réussi à concevoir une application desktop fonctionnelle, claire et bien structurée. Ce projet nous a permis de découvrir et de maîtriser progressivement JavaFX, le modèle MVC, ainsi que la gestion des interfaces avec FXML. Il représente une étape importante dans notre apprentissage du développement d’applications Java.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grpSp>
        <p:nvGrpSpPr>
          <p:cNvPr id="2" name="Group 2"/>
          <p:cNvGrpSpPr/>
          <p:nvPr/>
        </p:nvGrpSpPr>
        <p:grpSpPr>
          <a:xfrm>
            <a:off x="1277635" y="3294082"/>
            <a:ext cx="7319901" cy="2471245"/>
            <a:chOff x="0" y="0"/>
            <a:chExt cx="2274363" cy="767840"/>
          </a:xfrm>
        </p:grpSpPr>
        <p:sp>
          <p:nvSpPr>
            <p:cNvPr id="3" name="Freeform 3"/>
            <p:cNvSpPr/>
            <p:nvPr/>
          </p:nvSpPr>
          <p:spPr>
            <a:xfrm>
              <a:off x="0" y="0"/>
              <a:ext cx="2274364" cy="767840"/>
            </a:xfrm>
            <a:custGeom>
              <a:avLst/>
              <a:gdLst/>
              <a:ahLst/>
              <a:cxnLst/>
              <a:rect l="l" t="t" r="r" b="b"/>
              <a:pathLst>
                <a:path w="2274364" h="767840">
                  <a:moveTo>
                    <a:pt x="52883" y="0"/>
                  </a:moveTo>
                  <a:lnTo>
                    <a:pt x="2221481" y="0"/>
                  </a:lnTo>
                  <a:cubicBezTo>
                    <a:pt x="2250687" y="0"/>
                    <a:pt x="2274364" y="23676"/>
                    <a:pt x="2274364" y="52883"/>
                  </a:cubicBezTo>
                  <a:lnTo>
                    <a:pt x="2274364" y="714957"/>
                  </a:lnTo>
                  <a:cubicBezTo>
                    <a:pt x="2274364" y="744163"/>
                    <a:pt x="2250687" y="767840"/>
                    <a:pt x="2221481" y="767840"/>
                  </a:cubicBezTo>
                  <a:lnTo>
                    <a:pt x="52883" y="767840"/>
                  </a:lnTo>
                  <a:cubicBezTo>
                    <a:pt x="23676" y="767840"/>
                    <a:pt x="0" y="744163"/>
                    <a:pt x="0" y="714957"/>
                  </a:cubicBezTo>
                  <a:lnTo>
                    <a:pt x="0" y="52883"/>
                  </a:lnTo>
                  <a:cubicBezTo>
                    <a:pt x="0" y="23676"/>
                    <a:pt x="23676" y="0"/>
                    <a:pt x="52883" y="0"/>
                  </a:cubicBezTo>
                  <a:close/>
                </a:path>
              </a:pathLst>
            </a:custGeom>
            <a:solidFill>
              <a:srgbClr val="000000">
                <a:alpha val="0"/>
              </a:srgbClr>
            </a:solidFill>
            <a:ln w="28575" cap="rnd">
              <a:solidFill>
                <a:srgbClr val="FFFFFF"/>
              </a:solidFill>
              <a:prstDash val="solid"/>
              <a:round/>
            </a:ln>
          </p:spPr>
        </p:sp>
        <p:sp>
          <p:nvSpPr>
            <p:cNvPr id="4" name="TextBox 4"/>
            <p:cNvSpPr txBox="1"/>
            <p:nvPr/>
          </p:nvSpPr>
          <p:spPr>
            <a:xfrm>
              <a:off x="0" y="-38100"/>
              <a:ext cx="2274363" cy="80594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532220" y="6937867"/>
            <a:ext cx="7319901" cy="2471245"/>
            <a:chOff x="0" y="0"/>
            <a:chExt cx="2274363" cy="767840"/>
          </a:xfrm>
        </p:grpSpPr>
        <p:sp>
          <p:nvSpPr>
            <p:cNvPr id="6" name="Freeform 6"/>
            <p:cNvSpPr/>
            <p:nvPr/>
          </p:nvSpPr>
          <p:spPr>
            <a:xfrm>
              <a:off x="0" y="0"/>
              <a:ext cx="2274364" cy="767840"/>
            </a:xfrm>
            <a:custGeom>
              <a:avLst/>
              <a:gdLst/>
              <a:ahLst/>
              <a:cxnLst/>
              <a:rect l="l" t="t" r="r" b="b"/>
              <a:pathLst>
                <a:path w="2274364" h="767840">
                  <a:moveTo>
                    <a:pt x="52883" y="0"/>
                  </a:moveTo>
                  <a:lnTo>
                    <a:pt x="2221481" y="0"/>
                  </a:lnTo>
                  <a:cubicBezTo>
                    <a:pt x="2250687" y="0"/>
                    <a:pt x="2274364" y="23676"/>
                    <a:pt x="2274364" y="52883"/>
                  </a:cubicBezTo>
                  <a:lnTo>
                    <a:pt x="2274364" y="714957"/>
                  </a:lnTo>
                  <a:cubicBezTo>
                    <a:pt x="2274364" y="744163"/>
                    <a:pt x="2250687" y="767840"/>
                    <a:pt x="2221481" y="767840"/>
                  </a:cubicBezTo>
                  <a:lnTo>
                    <a:pt x="52883" y="767840"/>
                  </a:lnTo>
                  <a:cubicBezTo>
                    <a:pt x="23676" y="767840"/>
                    <a:pt x="0" y="744163"/>
                    <a:pt x="0" y="714957"/>
                  </a:cubicBezTo>
                  <a:lnTo>
                    <a:pt x="0" y="52883"/>
                  </a:lnTo>
                  <a:cubicBezTo>
                    <a:pt x="0" y="23676"/>
                    <a:pt x="23676" y="0"/>
                    <a:pt x="52883" y="0"/>
                  </a:cubicBezTo>
                  <a:close/>
                </a:path>
              </a:pathLst>
            </a:custGeom>
            <a:solidFill>
              <a:srgbClr val="000000">
                <a:alpha val="0"/>
              </a:srgbClr>
            </a:solidFill>
            <a:ln w="28575" cap="rnd">
              <a:solidFill>
                <a:srgbClr val="FFFFFF"/>
              </a:solidFill>
              <a:prstDash val="solid"/>
              <a:round/>
            </a:ln>
          </p:spPr>
        </p:sp>
        <p:sp>
          <p:nvSpPr>
            <p:cNvPr id="7" name="TextBox 7"/>
            <p:cNvSpPr txBox="1"/>
            <p:nvPr/>
          </p:nvSpPr>
          <p:spPr>
            <a:xfrm>
              <a:off x="0" y="-38100"/>
              <a:ext cx="2274363" cy="80594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690464" y="3294082"/>
            <a:ext cx="7319901" cy="2471245"/>
            <a:chOff x="0" y="0"/>
            <a:chExt cx="2274363" cy="767840"/>
          </a:xfrm>
        </p:grpSpPr>
        <p:sp>
          <p:nvSpPr>
            <p:cNvPr id="9" name="Freeform 9"/>
            <p:cNvSpPr/>
            <p:nvPr/>
          </p:nvSpPr>
          <p:spPr>
            <a:xfrm>
              <a:off x="0" y="0"/>
              <a:ext cx="2274364" cy="767840"/>
            </a:xfrm>
            <a:custGeom>
              <a:avLst/>
              <a:gdLst/>
              <a:ahLst/>
              <a:cxnLst/>
              <a:rect l="l" t="t" r="r" b="b"/>
              <a:pathLst>
                <a:path w="2274364" h="767840">
                  <a:moveTo>
                    <a:pt x="52883" y="0"/>
                  </a:moveTo>
                  <a:lnTo>
                    <a:pt x="2221481" y="0"/>
                  </a:lnTo>
                  <a:cubicBezTo>
                    <a:pt x="2250687" y="0"/>
                    <a:pt x="2274364" y="23676"/>
                    <a:pt x="2274364" y="52883"/>
                  </a:cubicBezTo>
                  <a:lnTo>
                    <a:pt x="2274364" y="714957"/>
                  </a:lnTo>
                  <a:cubicBezTo>
                    <a:pt x="2274364" y="744163"/>
                    <a:pt x="2250687" y="767840"/>
                    <a:pt x="2221481" y="767840"/>
                  </a:cubicBezTo>
                  <a:lnTo>
                    <a:pt x="52883" y="767840"/>
                  </a:lnTo>
                  <a:cubicBezTo>
                    <a:pt x="23676" y="767840"/>
                    <a:pt x="0" y="744163"/>
                    <a:pt x="0" y="714957"/>
                  </a:cubicBezTo>
                  <a:lnTo>
                    <a:pt x="0" y="52883"/>
                  </a:lnTo>
                  <a:cubicBezTo>
                    <a:pt x="0" y="23676"/>
                    <a:pt x="23676" y="0"/>
                    <a:pt x="52883" y="0"/>
                  </a:cubicBezTo>
                  <a:close/>
                </a:path>
              </a:pathLst>
            </a:custGeom>
            <a:solidFill>
              <a:srgbClr val="000000">
                <a:alpha val="0"/>
              </a:srgbClr>
            </a:solidFill>
            <a:ln w="28575" cap="rnd">
              <a:solidFill>
                <a:srgbClr val="FFFFFF"/>
              </a:solidFill>
              <a:prstDash val="solid"/>
              <a:round/>
            </a:ln>
          </p:spPr>
        </p:sp>
        <p:sp>
          <p:nvSpPr>
            <p:cNvPr id="10" name="TextBox 10"/>
            <p:cNvSpPr txBox="1"/>
            <p:nvPr/>
          </p:nvSpPr>
          <p:spPr>
            <a:xfrm>
              <a:off x="0" y="-38100"/>
              <a:ext cx="2274363" cy="80594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4439293" y="2795789"/>
            <a:ext cx="996586" cy="99658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4339"/>
                </a:lnSpc>
              </a:pPr>
              <a:r>
                <a:rPr lang="en-US" sz="3099" b="1">
                  <a:solidFill>
                    <a:srgbClr val="020052"/>
                  </a:solidFill>
                  <a:latin typeface="Open Sans Bold"/>
                  <a:ea typeface="Open Sans Bold"/>
                  <a:cs typeface="Open Sans Bold"/>
                  <a:sym typeface="Open Sans Bold"/>
                </a:rPr>
                <a:t>1</a:t>
              </a:r>
            </a:p>
          </p:txBody>
        </p:sp>
      </p:grpSp>
      <p:grpSp>
        <p:nvGrpSpPr>
          <p:cNvPr id="14" name="Group 14"/>
          <p:cNvGrpSpPr/>
          <p:nvPr/>
        </p:nvGrpSpPr>
        <p:grpSpPr>
          <a:xfrm>
            <a:off x="12852121" y="2795789"/>
            <a:ext cx="996586" cy="99658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4339"/>
                </a:lnSpc>
              </a:pPr>
              <a:r>
                <a:rPr lang="en-US" sz="3099" b="1">
                  <a:solidFill>
                    <a:srgbClr val="020052"/>
                  </a:solidFill>
                  <a:latin typeface="Open Sans Bold"/>
                  <a:ea typeface="Open Sans Bold"/>
                  <a:cs typeface="Open Sans Bold"/>
                  <a:sym typeface="Open Sans Bold"/>
                </a:rPr>
                <a:t>2</a:t>
              </a:r>
            </a:p>
          </p:txBody>
        </p:sp>
      </p:grpSp>
      <p:grpSp>
        <p:nvGrpSpPr>
          <p:cNvPr id="17" name="Group 17"/>
          <p:cNvGrpSpPr/>
          <p:nvPr/>
        </p:nvGrpSpPr>
        <p:grpSpPr>
          <a:xfrm>
            <a:off x="8693878" y="6439574"/>
            <a:ext cx="996586" cy="99658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4339"/>
                </a:lnSpc>
              </a:pPr>
              <a:r>
                <a:rPr lang="en-US" sz="3099" b="1">
                  <a:solidFill>
                    <a:srgbClr val="020052"/>
                  </a:solidFill>
                  <a:latin typeface="Open Sans Bold"/>
                  <a:ea typeface="Open Sans Bold"/>
                  <a:cs typeface="Open Sans Bold"/>
                  <a:sym typeface="Open Sans Bold"/>
                </a:rPr>
                <a:t>3</a:t>
              </a:r>
            </a:p>
          </p:txBody>
        </p:sp>
      </p:grpSp>
      <p:sp>
        <p:nvSpPr>
          <p:cNvPr id="20" name="TextBox 20"/>
          <p:cNvSpPr txBox="1"/>
          <p:nvPr/>
        </p:nvSpPr>
        <p:spPr>
          <a:xfrm>
            <a:off x="5186521" y="981095"/>
            <a:ext cx="7914957" cy="1277452"/>
          </a:xfrm>
          <a:prstGeom prst="rect">
            <a:avLst/>
          </a:prstGeom>
        </p:spPr>
        <p:txBody>
          <a:bodyPr lIns="0" tIns="0" rIns="0" bIns="0" rtlCol="0" anchor="t">
            <a:spAutoFit/>
          </a:bodyPr>
          <a:lstStyle/>
          <a:p>
            <a:pPr marL="0" lvl="0" indent="0" algn="ctr">
              <a:lnSpc>
                <a:spcPts val="8586"/>
              </a:lnSpc>
            </a:pPr>
            <a:r>
              <a:rPr lang="en-US" sz="8100" spc="299">
                <a:solidFill>
                  <a:srgbClr val="66DCEF"/>
                </a:solidFill>
                <a:latin typeface="Cheddar"/>
                <a:ea typeface="Cheddar"/>
                <a:cs typeface="Cheddar"/>
                <a:sym typeface="Cheddar"/>
              </a:rPr>
              <a:t>référence </a:t>
            </a:r>
          </a:p>
        </p:txBody>
      </p:sp>
      <p:sp>
        <p:nvSpPr>
          <p:cNvPr id="21" name="TextBox 21"/>
          <p:cNvSpPr txBox="1"/>
          <p:nvPr/>
        </p:nvSpPr>
        <p:spPr>
          <a:xfrm>
            <a:off x="2062027" y="4107566"/>
            <a:ext cx="5751117" cy="455469"/>
          </a:xfrm>
          <a:prstGeom prst="rect">
            <a:avLst/>
          </a:prstGeom>
        </p:spPr>
        <p:txBody>
          <a:bodyPr lIns="0" tIns="0" rIns="0" bIns="0" rtlCol="0" anchor="t">
            <a:spAutoFit/>
          </a:bodyPr>
          <a:lstStyle/>
          <a:p>
            <a:pPr algn="ctr">
              <a:lnSpc>
                <a:spcPts val="3303"/>
              </a:lnSpc>
              <a:spcBef>
                <a:spcPct val="0"/>
              </a:spcBef>
            </a:pPr>
            <a:r>
              <a:rPr lang="en-US" sz="3116" u="sng" spc="115">
                <a:solidFill>
                  <a:srgbClr val="7AECFF"/>
                </a:solidFill>
                <a:latin typeface="Arimo"/>
                <a:ea typeface="Arimo"/>
                <a:cs typeface="Arimo"/>
                <a:sym typeface="Arimo"/>
                <a:hlinkClick r:id="rId2" tooltip="https://www.w3schools.com"/>
              </a:rPr>
              <a:t>w3schools</a:t>
            </a:r>
          </a:p>
        </p:txBody>
      </p:sp>
      <p:sp>
        <p:nvSpPr>
          <p:cNvPr id="22" name="TextBox 22"/>
          <p:cNvSpPr txBox="1"/>
          <p:nvPr/>
        </p:nvSpPr>
        <p:spPr>
          <a:xfrm>
            <a:off x="10474856" y="4107566"/>
            <a:ext cx="5751117" cy="455428"/>
          </a:xfrm>
          <a:prstGeom prst="rect">
            <a:avLst/>
          </a:prstGeom>
        </p:spPr>
        <p:txBody>
          <a:bodyPr lIns="0" tIns="0" rIns="0" bIns="0" rtlCol="0" anchor="t">
            <a:spAutoFit/>
          </a:bodyPr>
          <a:lstStyle/>
          <a:p>
            <a:pPr algn="ctr">
              <a:lnSpc>
                <a:spcPts val="3303"/>
              </a:lnSpc>
              <a:spcBef>
                <a:spcPct val="0"/>
              </a:spcBef>
            </a:pPr>
            <a:r>
              <a:rPr lang="en-US" sz="3116" u="sng" spc="115">
                <a:solidFill>
                  <a:srgbClr val="7AECFF"/>
                </a:solidFill>
                <a:latin typeface="Arimo"/>
                <a:ea typeface="Arimo"/>
                <a:cs typeface="Arimo"/>
                <a:sym typeface="Arimo"/>
                <a:hlinkClick r:id="rId3" tooltip="http://chat.openai.com"/>
              </a:rPr>
              <a:t>chatGpt</a:t>
            </a:r>
          </a:p>
        </p:txBody>
      </p:sp>
      <p:sp>
        <p:nvSpPr>
          <p:cNvPr id="23" name="TextBox 23"/>
          <p:cNvSpPr txBox="1"/>
          <p:nvPr/>
        </p:nvSpPr>
        <p:spPr>
          <a:xfrm>
            <a:off x="6316612" y="7988610"/>
            <a:ext cx="5751117" cy="455428"/>
          </a:xfrm>
          <a:prstGeom prst="rect">
            <a:avLst/>
          </a:prstGeom>
        </p:spPr>
        <p:txBody>
          <a:bodyPr lIns="0" tIns="0" rIns="0" bIns="0" rtlCol="0" anchor="t">
            <a:spAutoFit/>
          </a:bodyPr>
          <a:lstStyle/>
          <a:p>
            <a:pPr algn="ctr">
              <a:lnSpc>
                <a:spcPts val="3303"/>
              </a:lnSpc>
              <a:spcBef>
                <a:spcPct val="0"/>
              </a:spcBef>
            </a:pPr>
            <a:r>
              <a:rPr lang="en-US" sz="3116" b="1" u="sng" spc="115">
                <a:solidFill>
                  <a:srgbClr val="7AECFF"/>
                </a:solidFill>
                <a:latin typeface="Arimo Bold"/>
                <a:ea typeface="Arimo Bold"/>
                <a:cs typeface="Arimo Bold"/>
                <a:sym typeface="Arimo Bold"/>
                <a:hlinkClick r:id="rId4" tooltip="https://www.youtube.com"/>
              </a:rPr>
              <a:t>youtube</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
        <p:nvSpPr>
          <p:cNvPr id="3" name="TextBox 3"/>
          <p:cNvSpPr txBox="1"/>
          <p:nvPr/>
        </p:nvSpPr>
        <p:spPr>
          <a:xfrm>
            <a:off x="796541" y="3133341"/>
            <a:ext cx="18288000" cy="3195401"/>
          </a:xfrm>
          <a:prstGeom prst="rect">
            <a:avLst/>
          </a:prstGeom>
        </p:spPr>
        <p:txBody>
          <a:bodyPr lIns="0" tIns="0" rIns="0" bIns="0" rtlCol="0" anchor="t">
            <a:spAutoFit/>
          </a:bodyPr>
          <a:lstStyle/>
          <a:p>
            <a:pPr algn="ctr">
              <a:lnSpc>
                <a:spcPts val="12880"/>
              </a:lnSpc>
            </a:pPr>
            <a:r>
              <a:rPr lang="en-US" sz="9200" b="1">
                <a:solidFill>
                  <a:srgbClr val="FFFFFF"/>
                </a:solidFill>
                <a:latin typeface="Open Sans Bold"/>
                <a:ea typeface="Open Sans Bold"/>
                <a:cs typeface="Open Sans Bold"/>
                <a:sym typeface="Open Sans Bold"/>
              </a:rPr>
              <a:t>MERCI POUR VOTRE ATTENTION </a:t>
            </a:r>
          </a:p>
        </p:txBody>
      </p:sp>
      <p:grpSp>
        <p:nvGrpSpPr>
          <p:cNvPr id="4" name="Group 4"/>
          <p:cNvGrpSpPr/>
          <p:nvPr/>
        </p:nvGrpSpPr>
        <p:grpSpPr>
          <a:xfrm>
            <a:off x="-746509" y="3600450"/>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8C52FF">
                    <a:alpha val="100000"/>
                  </a:srgbClr>
                </a:gs>
                <a:gs pos="100000">
                  <a:srgbClr val="5CE1E6">
                    <a:alpha val="100000"/>
                  </a:srgbClr>
                </a:gs>
              </a:gsLst>
              <a:lin ang="0"/>
            </a:gradFill>
          </p:spPr>
        </p:sp>
        <p:sp>
          <p:nvSpPr>
            <p:cNvPr id="6" name="TextBox 6"/>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116525"/>
            <a:ext cx="1009495" cy="100949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1</a:t>
              </a:r>
            </a:p>
          </p:txBody>
        </p:sp>
      </p:grpSp>
      <p:grpSp>
        <p:nvGrpSpPr>
          <p:cNvPr id="5" name="Group 5"/>
          <p:cNvGrpSpPr/>
          <p:nvPr/>
        </p:nvGrpSpPr>
        <p:grpSpPr>
          <a:xfrm>
            <a:off x="1028700" y="4416901"/>
            <a:ext cx="1009495" cy="10094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2</a:t>
              </a:r>
            </a:p>
          </p:txBody>
        </p:sp>
      </p:grpSp>
      <p:grpSp>
        <p:nvGrpSpPr>
          <p:cNvPr id="8" name="Group 8"/>
          <p:cNvGrpSpPr/>
          <p:nvPr/>
        </p:nvGrpSpPr>
        <p:grpSpPr>
          <a:xfrm>
            <a:off x="1028700" y="5718752"/>
            <a:ext cx="1009495" cy="10094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3</a:t>
              </a:r>
            </a:p>
          </p:txBody>
        </p:sp>
      </p:grpSp>
      <p:grpSp>
        <p:nvGrpSpPr>
          <p:cNvPr id="11" name="Group 11"/>
          <p:cNvGrpSpPr/>
          <p:nvPr/>
        </p:nvGrpSpPr>
        <p:grpSpPr>
          <a:xfrm>
            <a:off x="1028700" y="7024555"/>
            <a:ext cx="1009495" cy="10094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4</a:t>
              </a:r>
            </a:p>
          </p:txBody>
        </p:sp>
      </p:grpSp>
      <p:grpSp>
        <p:nvGrpSpPr>
          <p:cNvPr id="14" name="Group 14"/>
          <p:cNvGrpSpPr/>
          <p:nvPr/>
        </p:nvGrpSpPr>
        <p:grpSpPr>
          <a:xfrm>
            <a:off x="6826554" y="2904786"/>
            <a:ext cx="1009495" cy="10094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5</a:t>
              </a:r>
            </a:p>
          </p:txBody>
        </p:sp>
      </p:grpSp>
      <p:grpSp>
        <p:nvGrpSpPr>
          <p:cNvPr id="17" name="Group 17"/>
          <p:cNvGrpSpPr/>
          <p:nvPr/>
        </p:nvGrpSpPr>
        <p:grpSpPr>
          <a:xfrm>
            <a:off x="6826554" y="4409580"/>
            <a:ext cx="1009495" cy="10094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6</a:t>
              </a:r>
            </a:p>
          </p:txBody>
        </p:sp>
      </p:grpSp>
      <p:grpSp>
        <p:nvGrpSpPr>
          <p:cNvPr id="20" name="Group 20"/>
          <p:cNvGrpSpPr/>
          <p:nvPr/>
        </p:nvGrpSpPr>
        <p:grpSpPr>
          <a:xfrm rot="-5400000">
            <a:off x="14716336" y="3571664"/>
            <a:ext cx="8239442" cy="3153514"/>
            <a:chOff x="0" y="0"/>
            <a:chExt cx="2170059" cy="830555"/>
          </a:xfrm>
        </p:grpSpPr>
        <p:sp>
          <p:nvSpPr>
            <p:cNvPr id="21" name="Freeform 21"/>
            <p:cNvSpPr/>
            <p:nvPr/>
          </p:nvSpPr>
          <p:spPr>
            <a:xfrm>
              <a:off x="0" y="0"/>
              <a:ext cx="2170059" cy="830555"/>
            </a:xfrm>
            <a:custGeom>
              <a:avLst/>
              <a:gdLst/>
              <a:ahLst/>
              <a:cxnLst/>
              <a:rect l="l" t="t" r="r" b="b"/>
              <a:pathLst>
                <a:path w="2170059" h="830555">
                  <a:moveTo>
                    <a:pt x="88324" y="0"/>
                  </a:moveTo>
                  <a:lnTo>
                    <a:pt x="2081735" y="0"/>
                  </a:lnTo>
                  <a:cubicBezTo>
                    <a:pt x="2105160" y="0"/>
                    <a:pt x="2127625" y="9306"/>
                    <a:pt x="2144189" y="25870"/>
                  </a:cubicBezTo>
                  <a:cubicBezTo>
                    <a:pt x="2160753" y="42433"/>
                    <a:pt x="2170059" y="64899"/>
                    <a:pt x="2170059" y="88324"/>
                  </a:cubicBezTo>
                  <a:lnTo>
                    <a:pt x="2170059" y="742231"/>
                  </a:lnTo>
                  <a:cubicBezTo>
                    <a:pt x="2170059" y="765656"/>
                    <a:pt x="2160753" y="788122"/>
                    <a:pt x="2144189" y="804686"/>
                  </a:cubicBezTo>
                  <a:cubicBezTo>
                    <a:pt x="2127625" y="821249"/>
                    <a:pt x="2105160" y="830555"/>
                    <a:pt x="2081735" y="830555"/>
                  </a:cubicBezTo>
                  <a:lnTo>
                    <a:pt x="88324" y="830555"/>
                  </a:lnTo>
                  <a:cubicBezTo>
                    <a:pt x="64899" y="830555"/>
                    <a:pt x="42433" y="821249"/>
                    <a:pt x="25870" y="804686"/>
                  </a:cubicBezTo>
                  <a:cubicBezTo>
                    <a:pt x="9306" y="788122"/>
                    <a:pt x="0" y="765656"/>
                    <a:pt x="0" y="742231"/>
                  </a:cubicBezTo>
                  <a:lnTo>
                    <a:pt x="0" y="88324"/>
                  </a:lnTo>
                  <a:cubicBezTo>
                    <a:pt x="0" y="64899"/>
                    <a:pt x="9306" y="42433"/>
                    <a:pt x="25870" y="25870"/>
                  </a:cubicBezTo>
                  <a:cubicBezTo>
                    <a:pt x="42433" y="9306"/>
                    <a:pt x="64899" y="0"/>
                    <a:pt x="88324" y="0"/>
                  </a:cubicBezTo>
                  <a:close/>
                </a:path>
              </a:pathLst>
            </a:custGeom>
            <a:solidFill>
              <a:srgbClr val="000000">
                <a:alpha val="0"/>
              </a:srgbClr>
            </a:solidFill>
            <a:ln w="38100" cap="rnd">
              <a:solidFill>
                <a:srgbClr val="FFFFFF"/>
              </a:solidFill>
              <a:prstDash val="solid"/>
              <a:round/>
            </a:ln>
          </p:spPr>
        </p:sp>
        <p:sp>
          <p:nvSpPr>
            <p:cNvPr id="22" name="TextBox 22"/>
            <p:cNvSpPr txBox="1"/>
            <p:nvPr/>
          </p:nvSpPr>
          <p:spPr>
            <a:xfrm>
              <a:off x="0" y="-38100"/>
              <a:ext cx="2170059" cy="868655"/>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2801600" y="0"/>
            <a:ext cx="5486400" cy="10287000"/>
          </a:xfrm>
          <a:custGeom>
            <a:avLst/>
            <a:gdLst/>
            <a:ahLst/>
            <a:cxnLst/>
            <a:rect l="l" t="t" r="r" b="b"/>
            <a:pathLst>
              <a:path w="5486400" h="10287000">
                <a:moveTo>
                  <a:pt x="0" y="0"/>
                </a:moveTo>
                <a:lnTo>
                  <a:pt x="5486400" y="0"/>
                </a:lnTo>
                <a:lnTo>
                  <a:pt x="5486400" y="10287000"/>
                </a:lnTo>
                <a:lnTo>
                  <a:pt x="0" y="10287000"/>
                </a:lnTo>
                <a:lnTo>
                  <a:pt x="0" y="0"/>
                </a:lnTo>
                <a:close/>
              </a:path>
            </a:pathLst>
          </a:custGeom>
          <a:blipFill>
            <a:blip r:embed="rId2"/>
            <a:stretch>
              <a:fillRect l="-12500" r="-12500"/>
            </a:stretch>
          </a:blipFill>
        </p:spPr>
      </p:sp>
      <p:sp>
        <p:nvSpPr>
          <p:cNvPr id="24" name="TextBox 24"/>
          <p:cNvSpPr txBox="1"/>
          <p:nvPr/>
        </p:nvSpPr>
        <p:spPr>
          <a:xfrm>
            <a:off x="7931298" y="4582765"/>
            <a:ext cx="4929138" cy="592962"/>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STRUCTURE DU CODE </a:t>
            </a:r>
          </a:p>
        </p:txBody>
      </p:sp>
      <p:sp>
        <p:nvSpPr>
          <p:cNvPr id="25" name="TextBox 25"/>
          <p:cNvSpPr txBox="1"/>
          <p:nvPr/>
        </p:nvSpPr>
        <p:spPr>
          <a:xfrm>
            <a:off x="1028700" y="981075"/>
            <a:ext cx="7225902" cy="1277493"/>
          </a:xfrm>
          <a:prstGeom prst="rect">
            <a:avLst/>
          </a:prstGeom>
        </p:spPr>
        <p:txBody>
          <a:bodyPr lIns="0" tIns="0" rIns="0" bIns="0" rtlCol="0" anchor="t">
            <a:spAutoFit/>
          </a:bodyPr>
          <a:lstStyle/>
          <a:p>
            <a:pPr marL="0" lvl="0" indent="0" algn="l">
              <a:lnSpc>
                <a:spcPts val="8586"/>
              </a:lnSpc>
            </a:pPr>
            <a:r>
              <a:rPr lang="en-US" sz="8100" spc="299">
                <a:solidFill>
                  <a:srgbClr val="FFFFFF"/>
                </a:solidFill>
                <a:latin typeface="Cheddar"/>
                <a:ea typeface="Cheddar"/>
                <a:cs typeface="Cheddar"/>
                <a:sym typeface="Cheddar"/>
              </a:rPr>
              <a:t>Sommaire</a:t>
            </a:r>
          </a:p>
        </p:txBody>
      </p:sp>
      <p:sp>
        <p:nvSpPr>
          <p:cNvPr id="26" name="TextBox 26"/>
          <p:cNvSpPr txBox="1"/>
          <p:nvPr/>
        </p:nvSpPr>
        <p:spPr>
          <a:xfrm>
            <a:off x="2324225" y="3295733"/>
            <a:ext cx="3473820" cy="606879"/>
          </a:xfrm>
          <a:prstGeom prst="rect">
            <a:avLst/>
          </a:prstGeom>
        </p:spPr>
        <p:txBody>
          <a:bodyPr lIns="0" tIns="0" rIns="0" bIns="0" rtlCol="0" anchor="t">
            <a:spAutoFit/>
          </a:bodyPr>
          <a:lstStyle/>
          <a:p>
            <a:pPr algn="l">
              <a:lnSpc>
                <a:spcPts val="4872"/>
              </a:lnSpc>
            </a:pPr>
            <a:r>
              <a:rPr lang="en-US" sz="3480" b="1">
                <a:solidFill>
                  <a:srgbClr val="FFFFFF"/>
                </a:solidFill>
                <a:latin typeface="Arimo Bold"/>
                <a:ea typeface="Arimo Bold"/>
                <a:cs typeface="Arimo Bold"/>
                <a:sym typeface="Arimo Bold"/>
              </a:rPr>
              <a:t>INTRODUCTION</a:t>
            </a:r>
          </a:p>
        </p:txBody>
      </p:sp>
      <p:sp>
        <p:nvSpPr>
          <p:cNvPr id="27" name="TextBox 27"/>
          <p:cNvSpPr txBox="1"/>
          <p:nvPr/>
        </p:nvSpPr>
        <p:spPr>
          <a:xfrm>
            <a:off x="2324225" y="4582765"/>
            <a:ext cx="3831120" cy="592962"/>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LES OBJECTIFS </a:t>
            </a:r>
          </a:p>
        </p:txBody>
      </p:sp>
      <p:sp>
        <p:nvSpPr>
          <p:cNvPr id="28" name="TextBox 28"/>
          <p:cNvSpPr txBox="1"/>
          <p:nvPr/>
        </p:nvSpPr>
        <p:spPr>
          <a:xfrm>
            <a:off x="2516814" y="6938830"/>
            <a:ext cx="3831120" cy="1186064"/>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OUTILS ET TECHNOLOGIES </a:t>
            </a:r>
          </a:p>
        </p:txBody>
      </p:sp>
      <p:sp>
        <p:nvSpPr>
          <p:cNvPr id="29" name="TextBox 29"/>
          <p:cNvSpPr txBox="1"/>
          <p:nvPr/>
        </p:nvSpPr>
        <p:spPr>
          <a:xfrm>
            <a:off x="8121798" y="2958551"/>
            <a:ext cx="4409323" cy="1186064"/>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FONCTIONNALITÉS UTILISÉ</a:t>
            </a:r>
          </a:p>
        </p:txBody>
      </p:sp>
      <p:sp>
        <p:nvSpPr>
          <p:cNvPr id="30" name="TextBox 30"/>
          <p:cNvSpPr txBox="1"/>
          <p:nvPr/>
        </p:nvSpPr>
        <p:spPr>
          <a:xfrm>
            <a:off x="8317980" y="5616911"/>
            <a:ext cx="4155774" cy="1186064"/>
          </a:xfrm>
          <a:prstGeom prst="rect">
            <a:avLst/>
          </a:prstGeom>
        </p:spPr>
        <p:txBody>
          <a:bodyPr lIns="0" tIns="0" rIns="0" bIns="0" rtlCol="0" anchor="t">
            <a:spAutoFit/>
          </a:bodyPr>
          <a:lstStyle/>
          <a:p>
            <a:pPr algn="l">
              <a:lnSpc>
                <a:spcPts val="4732"/>
              </a:lnSpc>
            </a:pPr>
            <a:r>
              <a:rPr lang="en-US" sz="3380" b="1">
                <a:solidFill>
                  <a:srgbClr val="FFFFFF"/>
                </a:solidFill>
                <a:latin typeface="Arimo Bold"/>
                <a:ea typeface="Arimo Bold"/>
                <a:cs typeface="Arimo Bold"/>
                <a:sym typeface="Arimo Bold"/>
              </a:rPr>
              <a:t>PERSPECTIVES D'AMÉLIORATION </a:t>
            </a:r>
          </a:p>
        </p:txBody>
      </p:sp>
      <p:sp>
        <p:nvSpPr>
          <p:cNvPr id="31" name="TextBox 3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2</a:t>
            </a:r>
          </a:p>
        </p:txBody>
      </p:sp>
      <p:sp>
        <p:nvSpPr>
          <p:cNvPr id="32" name="AutoShape 32"/>
          <p:cNvSpPr/>
          <p:nvPr/>
        </p:nvSpPr>
        <p:spPr>
          <a:xfrm>
            <a:off x="0" y="2258568"/>
            <a:ext cx="6492240" cy="0"/>
          </a:xfrm>
          <a:prstGeom prst="line">
            <a:avLst/>
          </a:prstGeom>
          <a:ln w="38100" cap="flat">
            <a:solidFill>
              <a:srgbClr val="FFFFFF"/>
            </a:solidFill>
            <a:prstDash val="solid"/>
            <a:headEnd type="none" w="sm" len="sm"/>
            <a:tailEnd type="none" w="sm" len="sm"/>
          </a:ln>
        </p:spPr>
      </p:sp>
      <p:sp>
        <p:nvSpPr>
          <p:cNvPr id="33" name="TextBox 33"/>
          <p:cNvSpPr txBox="1"/>
          <p:nvPr/>
        </p:nvSpPr>
        <p:spPr>
          <a:xfrm>
            <a:off x="6348657" y="7126440"/>
            <a:ext cx="7702057" cy="656463"/>
          </a:xfrm>
          <a:prstGeom prst="rect">
            <a:avLst/>
          </a:prstGeom>
        </p:spPr>
        <p:txBody>
          <a:bodyPr lIns="0" tIns="0" rIns="0" bIns="0" rtlCol="0" anchor="t">
            <a:spAutoFit/>
          </a:bodyPr>
          <a:lstStyle/>
          <a:p>
            <a:pPr algn="ctr">
              <a:lnSpc>
                <a:spcPts val="5291"/>
              </a:lnSpc>
            </a:pPr>
            <a:r>
              <a:rPr lang="en-US" sz="3779" b="1">
                <a:solidFill>
                  <a:srgbClr val="FFFFFF"/>
                </a:solidFill>
                <a:latin typeface="Arimo Bold"/>
                <a:ea typeface="Arimo Bold"/>
                <a:cs typeface="Arimo Bold"/>
                <a:sym typeface="Arimo Bold"/>
              </a:rPr>
              <a:t>CONCLUSION</a:t>
            </a:r>
          </a:p>
        </p:txBody>
      </p:sp>
      <p:grpSp>
        <p:nvGrpSpPr>
          <p:cNvPr id="34" name="Group 34"/>
          <p:cNvGrpSpPr/>
          <p:nvPr/>
        </p:nvGrpSpPr>
        <p:grpSpPr>
          <a:xfrm>
            <a:off x="6826554" y="5702636"/>
            <a:ext cx="1009495" cy="100949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7</a:t>
              </a:r>
            </a:p>
          </p:txBody>
        </p:sp>
      </p:grpSp>
      <p:grpSp>
        <p:nvGrpSpPr>
          <p:cNvPr id="37" name="Group 37"/>
          <p:cNvGrpSpPr/>
          <p:nvPr/>
        </p:nvGrpSpPr>
        <p:grpSpPr>
          <a:xfrm>
            <a:off x="6826554" y="6988355"/>
            <a:ext cx="1009495" cy="1009495"/>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4479"/>
                </a:lnSpc>
              </a:pPr>
              <a:r>
                <a:rPr lang="en-US" sz="3199" b="1">
                  <a:solidFill>
                    <a:srgbClr val="FFFFFF"/>
                  </a:solidFill>
                  <a:latin typeface="Open Sans Bold"/>
                  <a:ea typeface="Open Sans Bold"/>
                  <a:cs typeface="Open Sans Bold"/>
                  <a:sym typeface="Open Sans Bold"/>
                </a:rPr>
                <a:t>8</a:t>
              </a:r>
            </a:p>
          </p:txBody>
        </p:sp>
      </p:grpSp>
      <p:sp>
        <p:nvSpPr>
          <p:cNvPr id="40" name="TextBox 40"/>
          <p:cNvSpPr txBox="1"/>
          <p:nvPr/>
        </p:nvSpPr>
        <p:spPr>
          <a:xfrm>
            <a:off x="2268639" y="5723289"/>
            <a:ext cx="3942292" cy="658455"/>
          </a:xfrm>
          <a:prstGeom prst="rect">
            <a:avLst/>
          </a:prstGeom>
        </p:spPr>
        <p:txBody>
          <a:bodyPr lIns="0" tIns="0" rIns="0" bIns="0" rtlCol="0" anchor="t">
            <a:spAutoFit/>
          </a:bodyPr>
          <a:lstStyle/>
          <a:p>
            <a:pPr algn="ctr">
              <a:lnSpc>
                <a:spcPts val="5179"/>
              </a:lnSpc>
            </a:pPr>
            <a:r>
              <a:rPr lang="en-US" sz="3699" b="1">
                <a:solidFill>
                  <a:srgbClr val="FFFFFF"/>
                </a:solidFill>
                <a:latin typeface="Arimo Bold"/>
                <a:ea typeface="Arimo Bold"/>
                <a:cs typeface="Arimo Bold"/>
                <a:sym typeface="Arimo Bold"/>
              </a:rPr>
              <a:t>Architecture MVC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41" r="-11141"/>
            </a:stretch>
          </a:blipFill>
        </p:spPr>
      </p:sp>
      <p:grpSp>
        <p:nvGrpSpPr>
          <p:cNvPr id="3" name="Group 3"/>
          <p:cNvGrpSpPr/>
          <p:nvPr/>
        </p:nvGrpSpPr>
        <p:grpSpPr>
          <a:xfrm>
            <a:off x="0" y="-127136"/>
            <a:ext cx="18288000" cy="10414136"/>
            <a:chOff x="0" y="0"/>
            <a:chExt cx="4816593" cy="2742818"/>
          </a:xfrm>
        </p:grpSpPr>
        <p:sp>
          <p:nvSpPr>
            <p:cNvPr id="4" name="Freeform 4"/>
            <p:cNvSpPr/>
            <p:nvPr/>
          </p:nvSpPr>
          <p:spPr>
            <a:xfrm>
              <a:off x="0" y="0"/>
              <a:ext cx="4816592" cy="2742818"/>
            </a:xfrm>
            <a:custGeom>
              <a:avLst/>
              <a:gdLst/>
              <a:ahLst/>
              <a:cxnLst/>
              <a:rect l="l" t="t" r="r" b="b"/>
              <a:pathLst>
                <a:path w="4816592" h="2742818">
                  <a:moveTo>
                    <a:pt x="0" y="0"/>
                  </a:moveTo>
                  <a:lnTo>
                    <a:pt x="4816592" y="0"/>
                  </a:lnTo>
                  <a:lnTo>
                    <a:pt x="4816592" y="2742818"/>
                  </a:lnTo>
                  <a:lnTo>
                    <a:pt x="0" y="2742818"/>
                  </a:lnTo>
                  <a:close/>
                </a:path>
              </a:pathLst>
            </a:custGeom>
            <a:solidFill>
              <a:srgbClr val="000000">
                <a:alpha val="62745"/>
              </a:srgbClr>
            </a:solidFill>
          </p:spPr>
        </p:sp>
        <p:sp>
          <p:nvSpPr>
            <p:cNvPr id="5" name="TextBox 5"/>
            <p:cNvSpPr txBox="1"/>
            <p:nvPr/>
          </p:nvSpPr>
          <p:spPr>
            <a:xfrm>
              <a:off x="0" y="-38100"/>
              <a:ext cx="4816593" cy="27809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573108" y="3962678"/>
            <a:ext cx="9141785" cy="1588877"/>
          </a:xfrm>
          <a:prstGeom prst="rect">
            <a:avLst/>
          </a:prstGeom>
        </p:spPr>
        <p:txBody>
          <a:bodyPr lIns="0" tIns="0" rIns="0" bIns="0" rtlCol="0" anchor="t">
            <a:spAutoFit/>
          </a:bodyPr>
          <a:lstStyle/>
          <a:p>
            <a:pPr marL="0" lvl="0" indent="0" algn="ctr">
              <a:lnSpc>
                <a:spcPts val="10682"/>
              </a:lnSpc>
            </a:pPr>
            <a:r>
              <a:rPr lang="en-US" sz="10077" spc="372">
                <a:solidFill>
                  <a:srgbClr val="FFFFFF"/>
                </a:solidFill>
                <a:latin typeface="Cheddar"/>
                <a:ea typeface="Cheddar"/>
                <a:cs typeface="Cheddar"/>
                <a:sym typeface="Cheddar"/>
              </a:rPr>
              <a:t>Introduction</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Freeform 2"/>
          <p:cNvSpPr/>
          <p:nvPr/>
        </p:nvSpPr>
        <p:spPr>
          <a:xfrm>
            <a:off x="10309194" y="429004"/>
            <a:ext cx="8479055" cy="9428992"/>
          </a:xfrm>
          <a:custGeom>
            <a:avLst/>
            <a:gdLst/>
            <a:ahLst/>
            <a:cxnLst/>
            <a:rect l="l" t="t" r="r" b="b"/>
            <a:pathLst>
              <a:path w="8479055" h="9428992">
                <a:moveTo>
                  <a:pt x="0" y="0"/>
                </a:moveTo>
                <a:lnTo>
                  <a:pt x="8479055" y="0"/>
                </a:lnTo>
                <a:lnTo>
                  <a:pt x="8479055" y="9428992"/>
                </a:lnTo>
                <a:lnTo>
                  <a:pt x="0" y="9428992"/>
                </a:lnTo>
                <a:lnTo>
                  <a:pt x="0" y="0"/>
                </a:lnTo>
                <a:close/>
              </a:path>
            </a:pathLst>
          </a:custGeom>
          <a:blipFill>
            <a:blip r:embed="rId2"/>
            <a:stretch>
              <a:fillRect l="-20418" r="-46490"/>
            </a:stretch>
          </a:blipFill>
        </p:spPr>
      </p:sp>
      <p:sp>
        <p:nvSpPr>
          <p:cNvPr id="3" name="TextBox 3"/>
          <p:cNvSpPr txBox="1"/>
          <p:nvPr/>
        </p:nvSpPr>
        <p:spPr>
          <a:xfrm>
            <a:off x="1028700" y="3532682"/>
            <a:ext cx="7289093" cy="5254330"/>
          </a:xfrm>
          <a:prstGeom prst="rect">
            <a:avLst/>
          </a:prstGeom>
        </p:spPr>
        <p:txBody>
          <a:bodyPr lIns="0" tIns="0" rIns="0" bIns="0" rtlCol="0" anchor="t">
            <a:spAutoFit/>
          </a:bodyPr>
          <a:lstStyle/>
          <a:p>
            <a:pPr algn="l">
              <a:lnSpc>
                <a:spcPts val="4195"/>
              </a:lnSpc>
            </a:pPr>
            <a:r>
              <a:rPr lang="en-US" sz="3410" spc="126">
                <a:solidFill>
                  <a:srgbClr val="FFFFFF"/>
                </a:solidFill>
                <a:latin typeface="Arimo"/>
                <a:ea typeface="Arimo"/>
                <a:cs typeface="Arimo"/>
                <a:sym typeface="Arimo"/>
              </a:rPr>
              <a:t>  VetCare 360 est une application de bureau Java/JavaFX destinée à la gestion complète des cliniques vétérinaires. Elle centralise les données des clients, animaux, vétérinaires et visites médicales, tout en offrant une interface moderne et une architecture MVC pour une gestion rapide, efficace et structurée des dossiers.</a:t>
            </a:r>
          </a:p>
        </p:txBody>
      </p:sp>
      <p:sp>
        <p:nvSpPr>
          <p:cNvPr id="4" name="TextBox 4"/>
          <p:cNvSpPr txBox="1"/>
          <p:nvPr/>
        </p:nvSpPr>
        <p:spPr>
          <a:xfrm>
            <a:off x="2402053" y="2116089"/>
            <a:ext cx="4542387" cy="1148544"/>
          </a:xfrm>
          <a:prstGeom prst="rect">
            <a:avLst/>
          </a:prstGeom>
        </p:spPr>
        <p:txBody>
          <a:bodyPr lIns="0" tIns="0" rIns="0" bIns="0" rtlCol="0" anchor="t">
            <a:spAutoFit/>
          </a:bodyPr>
          <a:lstStyle/>
          <a:p>
            <a:pPr algn="ctr">
              <a:lnSpc>
                <a:spcPts val="7713"/>
              </a:lnSpc>
              <a:spcBef>
                <a:spcPct val="0"/>
              </a:spcBef>
            </a:pPr>
            <a:r>
              <a:rPr lang="en-US" sz="7277" spc="269">
                <a:solidFill>
                  <a:srgbClr val="7AECFF"/>
                </a:solidFill>
                <a:latin typeface="Cheddar"/>
                <a:ea typeface="Cheddar"/>
                <a:cs typeface="Cheddar"/>
                <a:sym typeface="Cheddar"/>
              </a:rPr>
              <a:t>VetCare 360</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5</a:t>
            </a:r>
          </a:p>
        </p:txBody>
      </p:sp>
      <p:sp>
        <p:nvSpPr>
          <p:cNvPr id="3" name="TextBox 3"/>
          <p:cNvSpPr txBox="1"/>
          <p:nvPr/>
        </p:nvSpPr>
        <p:spPr>
          <a:xfrm>
            <a:off x="4157789" y="571500"/>
            <a:ext cx="9972421" cy="1476686"/>
          </a:xfrm>
          <a:prstGeom prst="rect">
            <a:avLst/>
          </a:prstGeom>
        </p:spPr>
        <p:txBody>
          <a:bodyPr wrap="square" lIns="0" tIns="0" rIns="0" bIns="0" rtlCol="0" anchor="t">
            <a:spAutoFit/>
          </a:bodyPr>
          <a:lstStyle/>
          <a:p>
            <a:pPr algn="ctr">
              <a:lnSpc>
                <a:spcPts val="12880"/>
              </a:lnSpc>
            </a:pPr>
            <a:r>
              <a:rPr lang="en-US" sz="9200" dirty="0">
                <a:solidFill>
                  <a:srgbClr val="66DCEF"/>
                </a:solidFill>
                <a:latin typeface="Cheddar"/>
                <a:ea typeface="Cheddar"/>
                <a:cs typeface="Cheddar"/>
                <a:sym typeface="Cheddar"/>
              </a:rPr>
              <a:t>Architecture MVC</a:t>
            </a:r>
          </a:p>
        </p:txBody>
      </p:sp>
      <p:sp>
        <p:nvSpPr>
          <p:cNvPr id="4" name="TextBox 4"/>
          <p:cNvSpPr txBox="1"/>
          <p:nvPr/>
        </p:nvSpPr>
        <p:spPr>
          <a:xfrm>
            <a:off x="1662720" y="2676936"/>
            <a:ext cx="15453198" cy="6581364"/>
          </a:xfrm>
          <a:prstGeom prst="rect">
            <a:avLst/>
          </a:prstGeom>
        </p:spPr>
        <p:txBody>
          <a:bodyPr lIns="0" tIns="0" rIns="0" bIns="0" rtlCol="0" anchor="t">
            <a:spAutoFit/>
          </a:bodyPr>
          <a:lstStyle/>
          <a:p>
            <a:pPr algn="ctr">
              <a:lnSpc>
                <a:spcPts val="4759"/>
              </a:lnSpc>
            </a:pPr>
            <a:r>
              <a:rPr lang="en-US" sz="3399">
                <a:solidFill>
                  <a:srgbClr val="FFFFFF"/>
                </a:solidFill>
                <a:latin typeface="Open Sans"/>
                <a:ea typeface="Open Sans"/>
                <a:cs typeface="Open Sans"/>
                <a:sym typeface="Open Sans"/>
              </a:rPr>
              <a:t>L'architecture MVC l’ application en trois composants distincts :</a:t>
            </a:r>
          </a:p>
          <a:p>
            <a:pPr algn="ctr">
              <a:lnSpc>
                <a:spcPts val="4759"/>
              </a:lnSpc>
            </a:pPr>
            <a:endParaRPr lang="en-US" sz="3399">
              <a:solidFill>
                <a:srgbClr val="FFFFFF"/>
              </a:solidFill>
              <a:latin typeface="Open Sans"/>
              <a:ea typeface="Open Sans"/>
              <a:cs typeface="Open Sans"/>
              <a:sym typeface="Open Sans"/>
            </a:endParaRPr>
          </a:p>
          <a:p>
            <a:pPr marL="734059" lvl="1" indent="-367030" algn="just">
              <a:lnSpc>
                <a:spcPts val="4759"/>
              </a:lnSpc>
              <a:buFont typeface="Arial"/>
              <a:buChar char="•"/>
            </a:pPr>
            <a:r>
              <a:rPr lang="en-US" sz="3399">
                <a:solidFill>
                  <a:srgbClr val="7AECFF"/>
                </a:solidFill>
                <a:latin typeface="Open Sans"/>
                <a:ea typeface="Open Sans"/>
                <a:cs typeface="Open Sans"/>
                <a:sym typeface="Open Sans"/>
              </a:rPr>
              <a:t>Modèle (Owner, Pet, Veterinarian, Visit) : </a:t>
            </a:r>
            <a:r>
              <a:rPr lang="en-US" sz="3399">
                <a:solidFill>
                  <a:srgbClr val="FFFFFF"/>
                </a:solidFill>
                <a:latin typeface="Open Sans"/>
                <a:ea typeface="Open Sans"/>
                <a:cs typeface="Open Sans"/>
                <a:sym typeface="Open Sans"/>
              </a:rPr>
              <a:t>gère les données et la logique métier.</a:t>
            </a:r>
          </a:p>
          <a:p>
            <a:pPr marL="734059" lvl="1" indent="-367030" algn="just">
              <a:lnSpc>
                <a:spcPts val="4759"/>
              </a:lnSpc>
              <a:buFont typeface="Arial"/>
              <a:buChar char="•"/>
            </a:pPr>
            <a:r>
              <a:rPr lang="en-US" sz="3399">
                <a:solidFill>
                  <a:srgbClr val="7AECFF"/>
                </a:solidFill>
                <a:latin typeface="Open Sans"/>
                <a:ea typeface="Open Sans"/>
                <a:cs typeface="Open Sans"/>
                <a:sym typeface="Open Sans"/>
              </a:rPr>
              <a:t>Vue (fichiers FXML) : </a:t>
            </a:r>
            <a:r>
              <a:rPr lang="en-US" sz="3399">
                <a:solidFill>
                  <a:srgbClr val="FFFFFF"/>
                </a:solidFill>
                <a:latin typeface="Open Sans"/>
                <a:ea typeface="Open Sans"/>
                <a:cs typeface="Open Sans"/>
                <a:sym typeface="Open Sans"/>
              </a:rPr>
              <a:t>gère l'interface utilisateur et la présentation</a:t>
            </a:r>
          </a:p>
          <a:p>
            <a:pPr marL="734059" lvl="1" indent="-367030" algn="just">
              <a:lnSpc>
                <a:spcPts val="4759"/>
              </a:lnSpc>
              <a:buFont typeface="Arial"/>
              <a:buChar char="•"/>
            </a:pPr>
            <a:r>
              <a:rPr lang="en-US" sz="3399">
                <a:solidFill>
                  <a:srgbClr val="7AECFF"/>
                </a:solidFill>
                <a:latin typeface="Open Sans"/>
                <a:ea typeface="Open Sans"/>
                <a:cs typeface="Open Sans"/>
                <a:sym typeface="Open Sans"/>
              </a:rPr>
              <a:t>Contrôleur (différents *Controller.java) :</a:t>
            </a:r>
            <a:r>
              <a:rPr lang="en-US" sz="3399">
                <a:solidFill>
                  <a:srgbClr val="FFFFFF"/>
                </a:solidFill>
                <a:latin typeface="Open Sans"/>
                <a:ea typeface="Open Sans"/>
                <a:cs typeface="Open Sans"/>
                <a:sym typeface="Open Sans"/>
              </a:rPr>
              <a:t> gère l'interaction entre le modèle et la vue</a:t>
            </a:r>
          </a:p>
          <a:p>
            <a:pPr algn="ctr">
              <a:lnSpc>
                <a:spcPts val="4759"/>
              </a:lnSpc>
            </a:pPr>
            <a:r>
              <a:rPr lang="en-US" sz="3399">
                <a:solidFill>
                  <a:srgbClr val="FFFFFF"/>
                </a:solidFill>
                <a:latin typeface="Open Sans"/>
                <a:ea typeface="Open Sans"/>
                <a:cs typeface="Open Sans"/>
                <a:sym typeface="Open Sans"/>
              </a:rPr>
              <a:t>Cette séparation est particulièrement pertinente pour VetCare 360 où vous manipulez des données complexes (dossiers médicaux) qui doivent être affichées dans une interface intuitive.</a:t>
            </a:r>
          </a:p>
          <a:p>
            <a:pPr algn="ctr">
              <a:lnSpc>
                <a:spcPts val="4759"/>
              </a:lnSpc>
            </a:pPr>
            <a:endParaRPr lang="en-US" sz="3399">
              <a:solidFill>
                <a:srgbClr val="FFFFF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045850" y="2525563"/>
            <a:ext cx="168721" cy="16872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221D"/>
            </a:solidFill>
          </p:spPr>
        </p:sp>
      </p:grpSp>
      <p:grpSp>
        <p:nvGrpSpPr>
          <p:cNvPr id="4" name="Group 4"/>
          <p:cNvGrpSpPr/>
          <p:nvPr/>
        </p:nvGrpSpPr>
        <p:grpSpPr>
          <a:xfrm rot="-10800000">
            <a:off x="11045850" y="4227223"/>
            <a:ext cx="168721" cy="168721"/>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221D"/>
            </a:solidFill>
          </p:spPr>
        </p:sp>
      </p:grpSp>
      <p:grpSp>
        <p:nvGrpSpPr>
          <p:cNvPr id="6" name="Group 6"/>
          <p:cNvGrpSpPr/>
          <p:nvPr/>
        </p:nvGrpSpPr>
        <p:grpSpPr>
          <a:xfrm rot="-10800000">
            <a:off x="11045850" y="5918818"/>
            <a:ext cx="168721" cy="168721"/>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221D"/>
            </a:solidFill>
          </p:spPr>
        </p:sp>
      </p:grpSp>
      <p:grpSp>
        <p:nvGrpSpPr>
          <p:cNvPr id="8" name="Group 8"/>
          <p:cNvGrpSpPr/>
          <p:nvPr/>
        </p:nvGrpSpPr>
        <p:grpSpPr>
          <a:xfrm rot="-10800000">
            <a:off x="11045850" y="7601565"/>
            <a:ext cx="168721" cy="16872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221D"/>
            </a:solidFill>
          </p:spPr>
        </p:sp>
      </p:grpSp>
      <p:grpSp>
        <p:nvGrpSpPr>
          <p:cNvPr id="10" name="Group 10"/>
          <p:cNvGrpSpPr/>
          <p:nvPr/>
        </p:nvGrpSpPr>
        <p:grpSpPr>
          <a:xfrm>
            <a:off x="-354494" y="1665497"/>
            <a:ext cx="9638202" cy="6337695"/>
            <a:chOff x="0" y="0"/>
            <a:chExt cx="12850936" cy="8450260"/>
          </a:xfrm>
        </p:grpSpPr>
        <p:pic>
          <p:nvPicPr>
            <p:cNvPr id="11" name="Picture 11"/>
            <p:cNvPicPr>
              <a:picLocks noChangeAspect="1"/>
            </p:cNvPicPr>
            <p:nvPr/>
          </p:nvPicPr>
          <p:blipFill>
            <a:blip r:embed="rId2"/>
            <a:srcRect l="125" r="7824" b="9150"/>
            <a:stretch>
              <a:fillRect/>
            </a:stretch>
          </p:blipFill>
          <p:spPr>
            <a:xfrm>
              <a:off x="0" y="0"/>
              <a:ext cx="12850936" cy="8450260"/>
            </a:xfrm>
            <a:prstGeom prst="rect">
              <a:avLst/>
            </a:prstGeom>
          </p:spPr>
        </p:pic>
      </p:grpSp>
      <p:grpSp>
        <p:nvGrpSpPr>
          <p:cNvPr id="12" name="Group 12"/>
          <p:cNvGrpSpPr/>
          <p:nvPr/>
        </p:nvGrpSpPr>
        <p:grpSpPr>
          <a:xfrm>
            <a:off x="-7858688" y="1665497"/>
            <a:ext cx="17142395" cy="6337695"/>
            <a:chOff x="0" y="0"/>
            <a:chExt cx="4514870" cy="1669187"/>
          </a:xfrm>
        </p:grpSpPr>
        <p:sp>
          <p:nvSpPr>
            <p:cNvPr id="13" name="Freeform 13"/>
            <p:cNvSpPr/>
            <p:nvPr/>
          </p:nvSpPr>
          <p:spPr>
            <a:xfrm>
              <a:off x="0" y="0"/>
              <a:ext cx="4514869" cy="1669187"/>
            </a:xfrm>
            <a:custGeom>
              <a:avLst/>
              <a:gdLst/>
              <a:ahLst/>
              <a:cxnLst/>
              <a:rect l="l" t="t" r="r" b="b"/>
              <a:pathLst>
                <a:path w="4514869" h="1669187">
                  <a:moveTo>
                    <a:pt x="0" y="0"/>
                  </a:moveTo>
                  <a:lnTo>
                    <a:pt x="4514869" y="0"/>
                  </a:lnTo>
                  <a:lnTo>
                    <a:pt x="4514869" y="1669187"/>
                  </a:lnTo>
                  <a:lnTo>
                    <a:pt x="0" y="1669187"/>
                  </a:lnTo>
                  <a:close/>
                </a:path>
              </a:pathLst>
            </a:custGeom>
            <a:solidFill>
              <a:srgbClr val="403E86">
                <a:alpha val="62745"/>
              </a:srgbClr>
            </a:solidFill>
          </p:spPr>
        </p:sp>
        <p:sp>
          <p:nvSpPr>
            <p:cNvPr id="14" name="TextBox 14"/>
            <p:cNvSpPr txBox="1"/>
            <p:nvPr/>
          </p:nvSpPr>
          <p:spPr>
            <a:xfrm>
              <a:off x="0" y="-38100"/>
              <a:ext cx="4514870" cy="1707287"/>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494874" y="4157022"/>
            <a:ext cx="7060223" cy="1426169"/>
          </a:xfrm>
          <a:prstGeom prst="rect">
            <a:avLst/>
          </a:prstGeom>
        </p:spPr>
        <p:txBody>
          <a:bodyPr lIns="0" tIns="0" rIns="0" bIns="0" rtlCol="0" anchor="t">
            <a:spAutoFit/>
          </a:bodyPr>
          <a:lstStyle/>
          <a:p>
            <a:pPr marL="0" lvl="0" indent="0" algn="l">
              <a:lnSpc>
                <a:spcPts val="9679"/>
              </a:lnSpc>
            </a:pPr>
            <a:r>
              <a:rPr lang="en-US" sz="8799" spc="325">
                <a:solidFill>
                  <a:srgbClr val="FFFFFF"/>
                </a:solidFill>
                <a:latin typeface="Cheddar"/>
                <a:ea typeface="Cheddar"/>
                <a:cs typeface="Cheddar"/>
                <a:sym typeface="Cheddar"/>
              </a:rPr>
              <a:t>LES Objectifs</a:t>
            </a:r>
          </a:p>
        </p:txBody>
      </p:sp>
      <p:sp>
        <p:nvSpPr>
          <p:cNvPr id="16" name="TextBox 16"/>
          <p:cNvSpPr txBox="1"/>
          <p:nvPr/>
        </p:nvSpPr>
        <p:spPr>
          <a:xfrm>
            <a:off x="10153887" y="1598822"/>
            <a:ext cx="7716200" cy="7303424"/>
          </a:xfrm>
          <a:prstGeom prst="rect">
            <a:avLst/>
          </a:prstGeom>
        </p:spPr>
        <p:txBody>
          <a:bodyPr lIns="0" tIns="0" rIns="0" bIns="0" rtlCol="0" anchor="t">
            <a:spAutoFit/>
          </a:bodyPr>
          <a:lstStyle/>
          <a:p>
            <a:pPr algn="l">
              <a:lnSpc>
                <a:spcPts val="4507"/>
              </a:lnSpc>
              <a:spcBef>
                <a:spcPct val="0"/>
              </a:spcBef>
            </a:pPr>
            <a:r>
              <a:rPr lang="en-US" sz="3219" b="1">
                <a:solidFill>
                  <a:srgbClr val="FFFFFF"/>
                </a:solidFill>
                <a:latin typeface="Open Sans Bold"/>
                <a:ea typeface="Open Sans Bold"/>
                <a:cs typeface="Open Sans Bold"/>
                <a:sym typeface="Open Sans Bold"/>
              </a:rPr>
              <a:t>Notre application répond à 5 objectifs principaux : </a:t>
            </a:r>
          </a:p>
          <a:p>
            <a:pPr algn="l">
              <a:lnSpc>
                <a:spcPts val="4087"/>
              </a:lnSpc>
            </a:pPr>
            <a:endParaRPr lang="en-US" sz="3219" b="1">
              <a:solidFill>
                <a:srgbClr val="FFFFFF"/>
              </a:solidFill>
              <a:latin typeface="Open Sans Bold"/>
              <a:ea typeface="Open Sans Bold"/>
              <a:cs typeface="Open Sans Bold"/>
              <a:sym typeface="Open Sans Bold"/>
            </a:endParaRP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Gérer les propriétaires et leurs informations.</a:t>
            </a: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Associer les animaux à leurs propriétaires.</a:t>
            </a: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Planifier et suivre les visites médicales des animaux.</a:t>
            </a: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Lister les vétérinaires et leurs interventions</a:t>
            </a:r>
          </a:p>
          <a:p>
            <a:pPr marL="630295" lvl="1" indent="-315147" algn="l">
              <a:lnSpc>
                <a:spcPts val="4087"/>
              </a:lnSpc>
              <a:buFont typeface="Arial"/>
              <a:buChar char="•"/>
            </a:pPr>
            <a:r>
              <a:rPr lang="en-US" sz="2919" b="1">
                <a:solidFill>
                  <a:srgbClr val="BAB8FF"/>
                </a:solidFill>
                <a:latin typeface="Open Sans Bold"/>
                <a:ea typeface="Open Sans Bold"/>
                <a:cs typeface="Open Sans Bold"/>
                <a:sym typeface="Open Sans Bold"/>
              </a:rPr>
              <a:t>Offrir une interface ergonomique.</a:t>
            </a:r>
            <a:r>
              <a:rPr lang="en-US" sz="2919" b="1">
                <a:solidFill>
                  <a:srgbClr val="7AECFF"/>
                </a:solidFill>
                <a:latin typeface="Open Sans Bold"/>
                <a:ea typeface="Open Sans Bold"/>
                <a:cs typeface="Open Sans Bold"/>
                <a:sym typeface="Open Sans Bold"/>
              </a:rPr>
              <a:t> </a:t>
            </a:r>
          </a:p>
          <a:p>
            <a:pPr algn="l">
              <a:lnSpc>
                <a:spcPts val="4087"/>
              </a:lnSpc>
            </a:pPr>
            <a:endParaRPr lang="en-US" sz="2919" b="1">
              <a:solidFill>
                <a:srgbClr val="7AECFF"/>
              </a:solidFill>
              <a:latin typeface="Open Sans Bold"/>
              <a:ea typeface="Open Sans Bold"/>
              <a:cs typeface="Open Sans Bold"/>
              <a:sym typeface="Open Sans Bold"/>
            </a:endParaRPr>
          </a:p>
          <a:p>
            <a:pPr algn="ctr">
              <a:lnSpc>
                <a:spcPts val="4087"/>
              </a:lnSpc>
              <a:spcBef>
                <a:spcPct val="0"/>
              </a:spcBef>
            </a:pPr>
            <a:endParaRPr lang="en-US" sz="2919" b="1">
              <a:solidFill>
                <a:srgbClr val="7AECFF"/>
              </a:solidFill>
              <a:latin typeface="Open Sans Bold"/>
              <a:ea typeface="Open Sans Bold"/>
              <a:cs typeface="Open Sans Bold"/>
              <a:sym typeface="Open Sans Bold"/>
            </a:endParaRP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Freeform 2"/>
          <p:cNvSpPr/>
          <p:nvPr/>
        </p:nvSpPr>
        <p:spPr>
          <a:xfrm>
            <a:off x="-663706" y="-45537"/>
            <a:ext cx="18951706" cy="13199022"/>
          </a:xfrm>
          <a:custGeom>
            <a:avLst/>
            <a:gdLst/>
            <a:ahLst/>
            <a:cxnLst/>
            <a:rect l="l" t="t" r="r" b="b"/>
            <a:pathLst>
              <a:path w="18951706" h="13199022">
                <a:moveTo>
                  <a:pt x="0" y="0"/>
                </a:moveTo>
                <a:lnTo>
                  <a:pt x="18951706" y="0"/>
                </a:lnTo>
                <a:lnTo>
                  <a:pt x="18951706" y="13199022"/>
                </a:lnTo>
                <a:lnTo>
                  <a:pt x="0" y="13199022"/>
                </a:lnTo>
                <a:lnTo>
                  <a:pt x="0" y="0"/>
                </a:lnTo>
                <a:close/>
              </a:path>
            </a:pathLst>
          </a:custGeom>
          <a:blipFill>
            <a:blip r:embed="rId2"/>
            <a:stretch>
              <a:fillRect l="-2426" t="-14774" r="-3623"/>
            </a:stretch>
          </a:blipFill>
        </p:spPr>
      </p:sp>
      <p:grpSp>
        <p:nvGrpSpPr>
          <p:cNvPr id="3" name="Group 3"/>
          <p:cNvGrpSpPr/>
          <p:nvPr/>
        </p:nvGrpSpPr>
        <p:grpSpPr>
          <a:xfrm>
            <a:off x="-1592670" y="0"/>
            <a:ext cx="23541016" cy="10287000"/>
            <a:chOff x="0" y="0"/>
            <a:chExt cx="6200103" cy="2709333"/>
          </a:xfrm>
        </p:grpSpPr>
        <p:sp>
          <p:nvSpPr>
            <p:cNvPr id="4" name="Freeform 4"/>
            <p:cNvSpPr/>
            <p:nvPr/>
          </p:nvSpPr>
          <p:spPr>
            <a:xfrm>
              <a:off x="0" y="0"/>
              <a:ext cx="6200103" cy="2709333"/>
            </a:xfrm>
            <a:custGeom>
              <a:avLst/>
              <a:gdLst/>
              <a:ahLst/>
              <a:cxnLst/>
              <a:rect l="l" t="t" r="r" b="b"/>
              <a:pathLst>
                <a:path w="6200103" h="2709333">
                  <a:moveTo>
                    <a:pt x="0" y="0"/>
                  </a:moveTo>
                  <a:lnTo>
                    <a:pt x="6200103" y="0"/>
                  </a:lnTo>
                  <a:lnTo>
                    <a:pt x="6200103" y="2709333"/>
                  </a:lnTo>
                  <a:lnTo>
                    <a:pt x="0" y="2709333"/>
                  </a:lnTo>
                  <a:close/>
                </a:path>
              </a:pathLst>
            </a:custGeom>
            <a:solidFill>
              <a:srgbClr val="2B221D">
                <a:alpha val="62745"/>
              </a:srgbClr>
            </a:solidFill>
          </p:spPr>
        </p:sp>
        <p:sp>
          <p:nvSpPr>
            <p:cNvPr id="5" name="TextBox 5"/>
            <p:cNvSpPr txBox="1"/>
            <p:nvPr/>
          </p:nvSpPr>
          <p:spPr>
            <a:xfrm>
              <a:off x="0" y="-38100"/>
              <a:ext cx="6200103"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71550" y="3417377"/>
            <a:ext cx="14481193" cy="6142528"/>
            <a:chOff x="0" y="0"/>
            <a:chExt cx="3813977" cy="1617785"/>
          </a:xfrm>
        </p:grpSpPr>
        <p:sp>
          <p:nvSpPr>
            <p:cNvPr id="7" name="Freeform 7"/>
            <p:cNvSpPr/>
            <p:nvPr/>
          </p:nvSpPr>
          <p:spPr>
            <a:xfrm>
              <a:off x="0" y="0"/>
              <a:ext cx="3813977" cy="1617785"/>
            </a:xfrm>
            <a:custGeom>
              <a:avLst/>
              <a:gdLst/>
              <a:ahLst/>
              <a:cxnLst/>
              <a:rect l="l" t="t" r="r" b="b"/>
              <a:pathLst>
                <a:path w="3813977" h="1617785">
                  <a:moveTo>
                    <a:pt x="0" y="0"/>
                  </a:moveTo>
                  <a:lnTo>
                    <a:pt x="3813977" y="0"/>
                  </a:lnTo>
                  <a:lnTo>
                    <a:pt x="3813977" y="1617785"/>
                  </a:lnTo>
                  <a:lnTo>
                    <a:pt x="0" y="1617785"/>
                  </a:lnTo>
                  <a:close/>
                </a:path>
              </a:pathLst>
            </a:custGeom>
            <a:solidFill>
              <a:srgbClr val="2B221D"/>
            </a:solidFill>
          </p:spPr>
        </p:sp>
        <p:sp>
          <p:nvSpPr>
            <p:cNvPr id="8" name="TextBox 8"/>
            <p:cNvSpPr txBox="1"/>
            <p:nvPr/>
          </p:nvSpPr>
          <p:spPr>
            <a:xfrm>
              <a:off x="0" y="-38100"/>
              <a:ext cx="3813977" cy="165588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504411" y="3696202"/>
            <a:ext cx="2485752" cy="2485752"/>
          </a:xfrm>
          <a:custGeom>
            <a:avLst/>
            <a:gdLst/>
            <a:ahLst/>
            <a:cxnLst/>
            <a:rect l="l" t="t" r="r" b="b"/>
            <a:pathLst>
              <a:path w="2485752" h="2485752">
                <a:moveTo>
                  <a:pt x="0" y="0"/>
                </a:moveTo>
                <a:lnTo>
                  <a:pt x="2485752" y="0"/>
                </a:lnTo>
                <a:lnTo>
                  <a:pt x="2485752" y="2485753"/>
                </a:lnTo>
                <a:lnTo>
                  <a:pt x="0" y="2485753"/>
                </a:lnTo>
                <a:lnTo>
                  <a:pt x="0" y="0"/>
                </a:lnTo>
                <a:close/>
              </a:path>
            </a:pathLst>
          </a:custGeom>
          <a:blipFill>
            <a:blip r:embed="rId3"/>
            <a:stretch>
              <a:fillRect/>
            </a:stretch>
          </a:blipFill>
        </p:spPr>
      </p:sp>
      <p:sp>
        <p:nvSpPr>
          <p:cNvPr id="10" name="Freeform 10"/>
          <p:cNvSpPr/>
          <p:nvPr/>
        </p:nvSpPr>
        <p:spPr>
          <a:xfrm>
            <a:off x="4226280" y="6553974"/>
            <a:ext cx="4585867" cy="1910778"/>
          </a:xfrm>
          <a:custGeom>
            <a:avLst/>
            <a:gdLst/>
            <a:ahLst/>
            <a:cxnLst/>
            <a:rect l="l" t="t" r="r" b="b"/>
            <a:pathLst>
              <a:path w="4585867" h="1910778">
                <a:moveTo>
                  <a:pt x="0" y="0"/>
                </a:moveTo>
                <a:lnTo>
                  <a:pt x="4585867" y="0"/>
                </a:lnTo>
                <a:lnTo>
                  <a:pt x="4585867" y="1910778"/>
                </a:lnTo>
                <a:lnTo>
                  <a:pt x="0" y="1910778"/>
                </a:lnTo>
                <a:lnTo>
                  <a:pt x="0" y="0"/>
                </a:lnTo>
                <a:close/>
              </a:path>
            </a:pathLst>
          </a:custGeom>
          <a:blipFill>
            <a:blip r:embed="rId4"/>
            <a:stretch>
              <a:fillRect/>
            </a:stretch>
          </a:blipFill>
        </p:spPr>
      </p:sp>
      <p:sp>
        <p:nvSpPr>
          <p:cNvPr id="11" name="Freeform 11"/>
          <p:cNvSpPr/>
          <p:nvPr/>
        </p:nvSpPr>
        <p:spPr>
          <a:xfrm>
            <a:off x="12705912" y="3507241"/>
            <a:ext cx="2863674" cy="2863674"/>
          </a:xfrm>
          <a:custGeom>
            <a:avLst/>
            <a:gdLst/>
            <a:ahLst/>
            <a:cxnLst/>
            <a:rect l="l" t="t" r="r" b="b"/>
            <a:pathLst>
              <a:path w="2863674" h="2863674">
                <a:moveTo>
                  <a:pt x="0" y="0"/>
                </a:moveTo>
                <a:lnTo>
                  <a:pt x="2863675" y="0"/>
                </a:lnTo>
                <a:lnTo>
                  <a:pt x="2863675" y="2863675"/>
                </a:lnTo>
                <a:lnTo>
                  <a:pt x="0" y="2863675"/>
                </a:lnTo>
                <a:lnTo>
                  <a:pt x="0" y="0"/>
                </a:lnTo>
                <a:close/>
              </a:path>
            </a:pathLst>
          </a:custGeom>
          <a:blipFill>
            <a:blip r:embed="rId5"/>
            <a:stretch>
              <a:fillRect/>
            </a:stretch>
          </a:blipFill>
        </p:spPr>
      </p:sp>
      <p:sp>
        <p:nvSpPr>
          <p:cNvPr id="12" name="Freeform 12"/>
          <p:cNvSpPr/>
          <p:nvPr/>
        </p:nvSpPr>
        <p:spPr>
          <a:xfrm>
            <a:off x="9817395" y="5816703"/>
            <a:ext cx="2449910" cy="2449910"/>
          </a:xfrm>
          <a:custGeom>
            <a:avLst/>
            <a:gdLst/>
            <a:ahLst/>
            <a:cxnLst/>
            <a:rect l="l" t="t" r="r" b="b"/>
            <a:pathLst>
              <a:path w="2449910" h="2449910">
                <a:moveTo>
                  <a:pt x="0" y="0"/>
                </a:moveTo>
                <a:lnTo>
                  <a:pt x="2449911" y="0"/>
                </a:lnTo>
                <a:lnTo>
                  <a:pt x="2449911" y="2449911"/>
                </a:lnTo>
                <a:lnTo>
                  <a:pt x="0" y="2449911"/>
                </a:lnTo>
                <a:lnTo>
                  <a:pt x="0" y="0"/>
                </a:lnTo>
                <a:close/>
              </a:path>
            </a:pathLst>
          </a:custGeom>
          <a:blipFill>
            <a:blip r:embed="rId6"/>
            <a:stretch>
              <a:fillRect/>
            </a:stretch>
          </a:blipFill>
        </p:spPr>
      </p:sp>
      <p:sp>
        <p:nvSpPr>
          <p:cNvPr id="13" name="TextBox 13"/>
          <p:cNvSpPr txBox="1"/>
          <p:nvPr/>
        </p:nvSpPr>
        <p:spPr>
          <a:xfrm>
            <a:off x="4243609" y="1932326"/>
            <a:ext cx="9137076" cy="2151356"/>
          </a:xfrm>
          <a:prstGeom prst="rect">
            <a:avLst/>
          </a:prstGeom>
        </p:spPr>
        <p:txBody>
          <a:bodyPr lIns="0" tIns="0" rIns="0" bIns="0" rtlCol="0" anchor="t">
            <a:spAutoFit/>
          </a:bodyPr>
          <a:lstStyle/>
          <a:p>
            <a:pPr marL="0" lvl="0" indent="0" algn="ctr">
              <a:lnSpc>
                <a:spcPts val="7826"/>
              </a:lnSpc>
            </a:pPr>
            <a:r>
              <a:rPr lang="en-US" sz="7383" spc="273">
                <a:solidFill>
                  <a:srgbClr val="5ABECF"/>
                </a:solidFill>
                <a:latin typeface="Cheddar"/>
                <a:ea typeface="Cheddar"/>
                <a:cs typeface="Cheddar"/>
                <a:sym typeface="Cheddar"/>
              </a:rPr>
              <a:t> outils et Technologies utILISées</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grpSp>
        <p:nvGrpSpPr>
          <p:cNvPr id="2" name="Group 2"/>
          <p:cNvGrpSpPr/>
          <p:nvPr/>
        </p:nvGrpSpPr>
        <p:grpSpPr>
          <a:xfrm>
            <a:off x="490555" y="4206100"/>
            <a:ext cx="17656750" cy="4251736"/>
            <a:chOff x="0" y="0"/>
            <a:chExt cx="4650337" cy="1119799"/>
          </a:xfrm>
        </p:grpSpPr>
        <p:sp>
          <p:nvSpPr>
            <p:cNvPr id="3" name="Freeform 3"/>
            <p:cNvSpPr/>
            <p:nvPr/>
          </p:nvSpPr>
          <p:spPr>
            <a:xfrm>
              <a:off x="0" y="0"/>
              <a:ext cx="4650337" cy="1119799"/>
            </a:xfrm>
            <a:custGeom>
              <a:avLst/>
              <a:gdLst/>
              <a:ahLst/>
              <a:cxnLst/>
              <a:rect l="l" t="t" r="r" b="b"/>
              <a:pathLst>
                <a:path w="4650337" h="1119799">
                  <a:moveTo>
                    <a:pt x="0" y="0"/>
                  </a:moveTo>
                  <a:lnTo>
                    <a:pt x="4650337" y="0"/>
                  </a:lnTo>
                  <a:lnTo>
                    <a:pt x="4650337" y="1119799"/>
                  </a:lnTo>
                  <a:lnTo>
                    <a:pt x="0" y="1119799"/>
                  </a:lnTo>
                  <a:close/>
                </a:path>
              </a:pathLst>
            </a:custGeom>
            <a:solidFill>
              <a:srgbClr val="000000">
                <a:alpha val="0"/>
              </a:srgbClr>
            </a:solidFill>
          </p:spPr>
        </p:sp>
        <p:sp>
          <p:nvSpPr>
            <p:cNvPr id="4" name="TextBox 4"/>
            <p:cNvSpPr txBox="1"/>
            <p:nvPr/>
          </p:nvSpPr>
          <p:spPr>
            <a:xfrm>
              <a:off x="0" y="-95250"/>
              <a:ext cx="4650337" cy="1215049"/>
            </a:xfrm>
            <a:prstGeom prst="rect">
              <a:avLst/>
            </a:prstGeom>
          </p:spPr>
          <p:txBody>
            <a:bodyPr lIns="50800" tIns="50800" rIns="50800" bIns="50800" rtlCol="0" anchor="ctr"/>
            <a:lstStyle/>
            <a:p>
              <a:pPr algn="l">
                <a:lnSpc>
                  <a:spcPts val="4619"/>
                </a:lnSpc>
              </a:pPr>
              <a:endParaRPr/>
            </a:p>
            <a:p>
              <a:pPr marL="712462" lvl="1" indent="-356231" algn="l">
                <a:lnSpc>
                  <a:spcPts val="4619"/>
                </a:lnSpc>
                <a:buFont typeface="Arial"/>
                <a:buChar char="•"/>
              </a:pPr>
              <a:r>
                <a:rPr lang="en-US" sz="3299" b="1" i="1">
                  <a:solidFill>
                    <a:srgbClr val="FFE786">
                      <a:alpha val="62745"/>
                    </a:srgbClr>
                  </a:solidFill>
                  <a:latin typeface="Arimo Bold Italics"/>
                  <a:ea typeface="Arimo Bold Italics"/>
                  <a:cs typeface="Arimo Bold Italics"/>
                  <a:sym typeface="Arimo Bold Italics"/>
                </a:rPr>
                <a:t>FXML :</a:t>
              </a:r>
              <a:r>
                <a:rPr lang="en-US" sz="3299">
                  <a:solidFill>
                    <a:srgbClr val="FFFFFF">
                      <a:alpha val="62745"/>
                    </a:srgbClr>
                  </a:solidFill>
                  <a:latin typeface="Arimo"/>
                  <a:ea typeface="Arimo"/>
                  <a:cs typeface="Arimo"/>
                  <a:sym typeface="Arimo"/>
                </a:rPr>
                <a:t> structure l’interface graphique de façon déclarative (écrans, formulaires, boutons…).</a:t>
              </a:r>
            </a:p>
            <a:p>
              <a:pPr marL="712462" lvl="1" indent="-356231" algn="l">
                <a:lnSpc>
                  <a:spcPts val="4619"/>
                </a:lnSpc>
                <a:buFont typeface="Arial"/>
                <a:buChar char="•"/>
              </a:pPr>
              <a:r>
                <a:rPr lang="en-US" sz="3299" b="1" i="1">
                  <a:solidFill>
                    <a:srgbClr val="FFE786">
                      <a:alpha val="62745"/>
                    </a:srgbClr>
                  </a:solidFill>
                  <a:latin typeface="Arimo Bold Italics"/>
                  <a:ea typeface="Arimo Bold Italics"/>
                  <a:cs typeface="Arimo Bold Italics"/>
                  <a:sym typeface="Arimo Bold Italics"/>
                </a:rPr>
                <a:t>@FXML :</a:t>
              </a:r>
              <a:r>
                <a:rPr lang="en-US" sz="3299">
                  <a:solidFill>
                    <a:srgbClr val="FFFFFF">
                      <a:alpha val="62745"/>
                    </a:srgbClr>
                  </a:solidFill>
                  <a:latin typeface="Arimo"/>
                  <a:ea typeface="Arimo"/>
                  <a:cs typeface="Arimo"/>
                  <a:sym typeface="Arimo"/>
                </a:rPr>
                <a:t> relie les éléments de l’interface aux variables et méthodes Java.</a:t>
              </a:r>
            </a:p>
            <a:p>
              <a:pPr marL="712462" lvl="1" indent="-356231" algn="l">
                <a:lnSpc>
                  <a:spcPts val="4619"/>
                </a:lnSpc>
                <a:buFont typeface="Arial"/>
                <a:buChar char="•"/>
              </a:pPr>
              <a:r>
                <a:rPr lang="en-US" sz="3299" b="1" i="1">
                  <a:solidFill>
                    <a:srgbClr val="FFE786">
                      <a:alpha val="62745"/>
                    </a:srgbClr>
                  </a:solidFill>
                  <a:latin typeface="Arimo Bold Italics"/>
                  <a:ea typeface="Arimo Bold Italics"/>
                  <a:cs typeface="Arimo Bold Italics"/>
                  <a:sym typeface="Arimo Bold Italics"/>
                </a:rPr>
                <a:t>FXMLLoader :</a:t>
              </a:r>
              <a:r>
                <a:rPr lang="en-US" sz="3299">
                  <a:solidFill>
                    <a:srgbClr val="FFFFFF">
                      <a:alpha val="62745"/>
                    </a:srgbClr>
                  </a:solidFill>
                  <a:latin typeface="Arimo"/>
                  <a:ea typeface="Arimo"/>
                  <a:cs typeface="Arimo"/>
                  <a:sym typeface="Arimo"/>
                </a:rPr>
                <a:t> charge dynamiquement les fichiers FXML pour afficher différentes vues.</a:t>
              </a:r>
            </a:p>
            <a:p>
              <a:pPr marL="712462" lvl="1" indent="-356231" algn="l">
                <a:lnSpc>
                  <a:spcPts val="4619"/>
                </a:lnSpc>
                <a:buFont typeface="Arial"/>
                <a:buChar char="•"/>
              </a:pPr>
              <a:r>
                <a:rPr lang="en-US" sz="3299" b="1" i="1">
                  <a:solidFill>
                    <a:srgbClr val="FFE786">
                      <a:alpha val="62745"/>
                    </a:srgbClr>
                  </a:solidFill>
                  <a:latin typeface="Arimo Bold Italics"/>
                  <a:ea typeface="Arimo Bold Italics"/>
                  <a:cs typeface="Arimo Bold Italics"/>
                  <a:sym typeface="Arimo Bold Italics"/>
                </a:rPr>
                <a:t>Scene &amp; Stage :</a:t>
              </a:r>
              <a:r>
                <a:rPr lang="en-US" sz="3299">
                  <a:solidFill>
                    <a:srgbClr val="FFFFFF">
                      <a:alpha val="62745"/>
                    </a:srgbClr>
                  </a:solidFill>
                  <a:latin typeface="Arimo"/>
                  <a:ea typeface="Arimo"/>
                  <a:cs typeface="Arimo"/>
                  <a:sym typeface="Arimo"/>
                </a:rPr>
                <a:t> gestion des fenêtres et de la navigation dans l’application</a:t>
              </a:r>
            </a:p>
            <a:p>
              <a:pPr algn="l">
                <a:lnSpc>
                  <a:spcPts val="4479"/>
                </a:lnSpc>
              </a:pPr>
              <a:endParaRPr lang="en-US" sz="3299">
                <a:solidFill>
                  <a:srgbClr val="FFFFFF">
                    <a:alpha val="62745"/>
                  </a:srgbClr>
                </a:solidFill>
                <a:latin typeface="Arimo"/>
                <a:ea typeface="Arimo"/>
                <a:cs typeface="Arimo"/>
                <a:sym typeface="Arimo"/>
              </a:endParaRPr>
            </a:p>
          </p:txBody>
        </p:sp>
      </p:grpSp>
      <p:sp>
        <p:nvSpPr>
          <p:cNvPr id="5" name="TextBox 5"/>
          <p:cNvSpPr txBox="1"/>
          <p:nvPr/>
        </p:nvSpPr>
        <p:spPr>
          <a:xfrm>
            <a:off x="2527281" y="-74184"/>
            <a:ext cx="14732019" cy="2100993"/>
          </a:xfrm>
          <a:prstGeom prst="rect">
            <a:avLst/>
          </a:prstGeom>
        </p:spPr>
        <p:txBody>
          <a:bodyPr lIns="0" tIns="0" rIns="0" bIns="0" rtlCol="0" anchor="t">
            <a:spAutoFit/>
          </a:bodyPr>
          <a:lstStyle/>
          <a:p>
            <a:pPr algn="ctr">
              <a:lnSpc>
                <a:spcPts val="7770"/>
              </a:lnSpc>
            </a:pPr>
            <a:r>
              <a:rPr lang="en-US" sz="6698">
                <a:solidFill>
                  <a:srgbClr val="D486EA"/>
                </a:solidFill>
                <a:latin typeface="Cheddar"/>
                <a:ea typeface="Cheddar"/>
                <a:cs typeface="Cheddar"/>
                <a:sym typeface="Cheddar"/>
              </a:rPr>
              <a:t>Des fonctionnalItés utIlIsées dans VetCare360</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8</a:t>
            </a:r>
          </a:p>
        </p:txBody>
      </p:sp>
      <p:sp>
        <p:nvSpPr>
          <p:cNvPr id="7" name="TextBox 7"/>
          <p:cNvSpPr txBox="1"/>
          <p:nvPr/>
        </p:nvSpPr>
        <p:spPr>
          <a:xfrm>
            <a:off x="140695" y="2260649"/>
            <a:ext cx="18006610" cy="1144986"/>
          </a:xfrm>
          <a:prstGeom prst="rect">
            <a:avLst/>
          </a:prstGeom>
        </p:spPr>
        <p:txBody>
          <a:bodyPr lIns="0" tIns="0" rIns="0" bIns="0" rtlCol="0" anchor="t">
            <a:spAutoFit/>
          </a:bodyPr>
          <a:lstStyle/>
          <a:p>
            <a:pPr algn="ctr">
              <a:lnSpc>
                <a:spcPts val="4620"/>
              </a:lnSpc>
            </a:pPr>
            <a:r>
              <a:rPr lang="en-US" sz="3300">
                <a:solidFill>
                  <a:srgbClr val="FFFFFF"/>
                </a:solidFill>
                <a:latin typeface="Open Sans"/>
                <a:ea typeface="Open Sans"/>
                <a:cs typeface="Open Sans"/>
                <a:sym typeface="Open Sans"/>
              </a:rPr>
              <a:t>Dans notre application VetCare 360, nous utilisons plusieurs composants de JavaFX et FXML pour construire une interface de bureau moderne, fluide et bien structurée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221D"/>
        </a:solidFill>
        <a:effectLst/>
      </p:bgPr>
    </p:bg>
    <p:spTree>
      <p:nvGrpSpPr>
        <p:cNvPr id="1" name=""/>
        <p:cNvGrpSpPr/>
        <p:nvPr/>
      </p:nvGrpSpPr>
      <p:grpSpPr>
        <a:xfrm>
          <a:off x="0" y="0"/>
          <a:ext cx="0" cy="0"/>
          <a:chOff x="0" y="0"/>
          <a:chExt cx="0" cy="0"/>
        </a:xfrm>
      </p:grpSpPr>
      <p:sp>
        <p:nvSpPr>
          <p:cNvPr id="2" name="Freeform 2"/>
          <p:cNvSpPr/>
          <p:nvPr/>
        </p:nvSpPr>
        <p:spPr>
          <a:xfrm>
            <a:off x="0" y="3562580"/>
            <a:ext cx="7560656" cy="5114267"/>
          </a:xfrm>
          <a:custGeom>
            <a:avLst/>
            <a:gdLst/>
            <a:ahLst/>
            <a:cxnLst/>
            <a:rect l="l" t="t" r="r" b="b"/>
            <a:pathLst>
              <a:path w="7560656" h="5114267">
                <a:moveTo>
                  <a:pt x="0" y="0"/>
                </a:moveTo>
                <a:lnTo>
                  <a:pt x="7560656" y="0"/>
                </a:lnTo>
                <a:lnTo>
                  <a:pt x="7560656" y="5114267"/>
                </a:lnTo>
                <a:lnTo>
                  <a:pt x="0" y="5114267"/>
                </a:lnTo>
                <a:lnTo>
                  <a:pt x="0" y="0"/>
                </a:lnTo>
                <a:close/>
              </a:path>
            </a:pathLst>
          </a:custGeom>
          <a:blipFill>
            <a:blip r:embed="rId2"/>
            <a:stretch>
              <a:fillRect l="-31111" t="-2427" r="-20331"/>
            </a:stretch>
          </a:blipFill>
        </p:spPr>
      </p:sp>
      <p:sp>
        <p:nvSpPr>
          <p:cNvPr id="3" name="TextBox 3"/>
          <p:cNvSpPr txBox="1"/>
          <p:nvPr/>
        </p:nvSpPr>
        <p:spPr>
          <a:xfrm>
            <a:off x="9144000" y="3780295"/>
            <a:ext cx="7082588" cy="5478005"/>
          </a:xfrm>
          <a:prstGeom prst="rect">
            <a:avLst/>
          </a:prstGeom>
        </p:spPr>
        <p:txBody>
          <a:bodyPr lIns="0" tIns="0" rIns="0" bIns="0" rtlCol="0" anchor="t">
            <a:spAutoFit/>
          </a:bodyPr>
          <a:lstStyle/>
          <a:p>
            <a:pPr algn="l">
              <a:lnSpc>
                <a:spcPts val="3612"/>
              </a:lnSpc>
              <a:spcBef>
                <a:spcPct val="0"/>
              </a:spcBef>
            </a:pPr>
            <a:r>
              <a:rPr lang="en-US" sz="2580">
                <a:solidFill>
                  <a:srgbClr val="FFFFFF"/>
                </a:solidFill>
                <a:latin typeface="Bree Serif"/>
                <a:ea typeface="Bree Serif"/>
                <a:cs typeface="Bree Serif"/>
                <a:sym typeface="Bree Serif"/>
              </a:rPr>
              <a:t>-Ajouter un système d’authentification local pour sécuriser l’accès aux données.</a:t>
            </a:r>
          </a:p>
          <a:p>
            <a:pPr algn="l">
              <a:lnSpc>
                <a:spcPts val="3612"/>
              </a:lnSpc>
              <a:spcBef>
                <a:spcPct val="0"/>
              </a:spcBef>
            </a:pPr>
            <a:endParaRPr lang="en-US" sz="2580">
              <a:solidFill>
                <a:srgbClr val="FFFFFF"/>
              </a:solidFill>
              <a:latin typeface="Bree Serif"/>
              <a:ea typeface="Bree Serif"/>
              <a:cs typeface="Bree Serif"/>
              <a:sym typeface="Bree Serif"/>
            </a:endParaRPr>
          </a:p>
          <a:p>
            <a:pPr algn="l">
              <a:lnSpc>
                <a:spcPts val="3612"/>
              </a:lnSpc>
              <a:spcBef>
                <a:spcPct val="0"/>
              </a:spcBef>
            </a:pPr>
            <a:r>
              <a:rPr lang="en-US" sz="2580">
                <a:solidFill>
                  <a:srgbClr val="FFFFFF"/>
                </a:solidFill>
                <a:latin typeface="Bree Serif"/>
                <a:ea typeface="Bree Serif"/>
                <a:cs typeface="Bree Serif"/>
                <a:sym typeface="Bree Serif"/>
              </a:rPr>
              <a:t>- Un tableau de bord statistique pour analyser l’activité de la clinique (nombre de visites, types de traitements, etc.) </a:t>
            </a:r>
          </a:p>
          <a:p>
            <a:pPr algn="l">
              <a:lnSpc>
                <a:spcPts val="3612"/>
              </a:lnSpc>
              <a:spcBef>
                <a:spcPct val="0"/>
              </a:spcBef>
            </a:pPr>
            <a:endParaRPr lang="en-US" sz="2580">
              <a:solidFill>
                <a:srgbClr val="FFFFFF"/>
              </a:solidFill>
              <a:latin typeface="Bree Serif"/>
              <a:ea typeface="Bree Serif"/>
              <a:cs typeface="Bree Serif"/>
              <a:sym typeface="Bree Serif"/>
            </a:endParaRPr>
          </a:p>
          <a:p>
            <a:pPr algn="l">
              <a:lnSpc>
                <a:spcPts val="3612"/>
              </a:lnSpc>
              <a:spcBef>
                <a:spcPct val="0"/>
              </a:spcBef>
            </a:pPr>
            <a:r>
              <a:rPr lang="en-US" sz="2580">
                <a:solidFill>
                  <a:srgbClr val="FFFFFF"/>
                </a:solidFill>
                <a:latin typeface="Bree Serif"/>
                <a:ea typeface="Bree Serif"/>
                <a:cs typeface="Bree Serif"/>
                <a:sym typeface="Bree Serif"/>
              </a:rPr>
              <a:t>-Intégrer un système de notifications internes pour rappeler les rendez-vous ou suivis médicaux.</a:t>
            </a:r>
          </a:p>
          <a:p>
            <a:pPr algn="l">
              <a:lnSpc>
                <a:spcPts val="3612"/>
              </a:lnSpc>
              <a:spcBef>
                <a:spcPct val="0"/>
              </a:spcBef>
            </a:pPr>
            <a:endParaRPr lang="en-US" sz="2580">
              <a:solidFill>
                <a:srgbClr val="FFFFFF"/>
              </a:solidFill>
              <a:latin typeface="Bree Serif"/>
              <a:ea typeface="Bree Serif"/>
              <a:cs typeface="Bree Serif"/>
              <a:sym typeface="Bree Serif"/>
            </a:endParaRPr>
          </a:p>
          <a:p>
            <a:pPr algn="l">
              <a:lnSpc>
                <a:spcPts val="3612"/>
              </a:lnSpc>
              <a:spcBef>
                <a:spcPct val="0"/>
              </a:spcBef>
            </a:pPr>
            <a:endParaRPr lang="en-US" sz="2580">
              <a:solidFill>
                <a:srgbClr val="FFFFFF"/>
              </a:solidFill>
              <a:latin typeface="Bree Serif"/>
              <a:ea typeface="Bree Serif"/>
              <a:cs typeface="Bree Serif"/>
              <a:sym typeface="Bree Serif"/>
            </a:endParaRPr>
          </a:p>
        </p:txBody>
      </p:sp>
      <p:sp>
        <p:nvSpPr>
          <p:cNvPr id="4" name="TextBox 4"/>
          <p:cNvSpPr txBox="1"/>
          <p:nvPr/>
        </p:nvSpPr>
        <p:spPr>
          <a:xfrm>
            <a:off x="2501641" y="387467"/>
            <a:ext cx="12759532" cy="1773575"/>
          </a:xfrm>
          <a:prstGeom prst="rect">
            <a:avLst/>
          </a:prstGeom>
        </p:spPr>
        <p:txBody>
          <a:bodyPr lIns="0" tIns="0" rIns="0" bIns="0" rtlCol="0" anchor="t">
            <a:spAutoFit/>
          </a:bodyPr>
          <a:lstStyle/>
          <a:p>
            <a:pPr algn="ctr">
              <a:lnSpc>
                <a:spcPts val="13019"/>
              </a:lnSpc>
            </a:pPr>
            <a:r>
              <a:rPr lang="en-US" sz="9300">
                <a:solidFill>
                  <a:srgbClr val="7AECFF"/>
                </a:solidFill>
                <a:latin typeface="Cheddar"/>
                <a:ea typeface="Cheddar"/>
                <a:cs typeface="Cheddar"/>
                <a:sym typeface="Cheddar"/>
              </a:rPr>
              <a:t>Perspectives d'Amélioration </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9</a:t>
            </a:r>
          </a:p>
        </p:txBody>
      </p:sp>
      <p:sp>
        <p:nvSpPr>
          <p:cNvPr id="6" name="TextBox 6"/>
          <p:cNvSpPr txBox="1"/>
          <p:nvPr/>
        </p:nvSpPr>
        <p:spPr>
          <a:xfrm>
            <a:off x="3016969" y="2379066"/>
            <a:ext cx="14387587" cy="463689"/>
          </a:xfrm>
          <a:prstGeom prst="rect">
            <a:avLst/>
          </a:prstGeom>
        </p:spPr>
        <p:txBody>
          <a:bodyPr lIns="0" tIns="0" rIns="0" bIns="0" rtlCol="0" anchor="t">
            <a:spAutoFit/>
          </a:bodyPr>
          <a:lstStyle/>
          <a:p>
            <a:pPr algn="ctr">
              <a:lnSpc>
                <a:spcPts val="3842"/>
              </a:lnSpc>
            </a:pPr>
            <a:r>
              <a:rPr lang="en-US" sz="2744" b="1">
                <a:solidFill>
                  <a:srgbClr val="FFFFFF"/>
                </a:solidFill>
                <a:latin typeface="Open Sans Bold"/>
                <a:ea typeface="Open Sans Bold"/>
                <a:cs typeface="Open Sans Bold"/>
                <a:sym typeface="Open Sans Bold"/>
              </a:rPr>
              <a:t>Comme perspectives d’évolution de notre application , nous envisageons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501</Words>
  <Application>Microsoft Office PowerPoint</Application>
  <PresentationFormat>Personnalisé</PresentationFormat>
  <Paragraphs>83</Paragraphs>
  <Slides>12</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12</vt:i4>
      </vt:variant>
    </vt:vector>
  </HeadingPairs>
  <TitlesOfParts>
    <vt:vector size="22" baseType="lpstr">
      <vt:lpstr>Arimo Bold</vt:lpstr>
      <vt:lpstr>Bree Serif</vt:lpstr>
      <vt:lpstr>Open Sans</vt:lpstr>
      <vt:lpstr>Open Sans Bold</vt:lpstr>
      <vt:lpstr>Calibri</vt:lpstr>
      <vt:lpstr>Arimo</vt:lpstr>
      <vt:lpstr>Arimo Bold Italics</vt:lpstr>
      <vt:lpstr>Cheddar</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Présentation Stratégie Réseaux Sociaux Entreprise Agence Markéting Moderne Dégradé Formes Illustrations Photos</dc:title>
  <cp:lastModifiedBy>mohamed aymane</cp:lastModifiedBy>
  <cp:revision>2</cp:revision>
  <dcterms:created xsi:type="dcterms:W3CDTF">2006-08-16T00:00:00Z</dcterms:created>
  <dcterms:modified xsi:type="dcterms:W3CDTF">2025-05-19T08:15:52Z</dcterms:modified>
  <dc:identifier>DAGnulcXRpA</dc:identifier>
</cp:coreProperties>
</file>